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56" r:id="rId3"/>
    <p:sldId id="299" r:id="rId4"/>
    <p:sldId id="331" r:id="rId5"/>
    <p:sldId id="300" r:id="rId6"/>
    <p:sldId id="332" r:id="rId7"/>
    <p:sldId id="301" r:id="rId8"/>
    <p:sldId id="333" r:id="rId9"/>
    <p:sldId id="302" r:id="rId10"/>
    <p:sldId id="334" r:id="rId11"/>
    <p:sldId id="304" r:id="rId12"/>
    <p:sldId id="343" r:id="rId13"/>
    <p:sldId id="305" r:id="rId14"/>
    <p:sldId id="344" r:id="rId15"/>
    <p:sldId id="303" r:id="rId16"/>
    <p:sldId id="335" r:id="rId17"/>
    <p:sldId id="306" r:id="rId18"/>
    <p:sldId id="345" r:id="rId19"/>
    <p:sldId id="309" r:id="rId20"/>
    <p:sldId id="346" r:id="rId21"/>
    <p:sldId id="347" r:id="rId22"/>
    <p:sldId id="348" r:id="rId23"/>
    <p:sldId id="315" r:id="rId24"/>
    <p:sldId id="349" r:id="rId25"/>
    <p:sldId id="311" r:id="rId26"/>
    <p:sldId id="350" r:id="rId27"/>
    <p:sldId id="337" r:id="rId28"/>
    <p:sldId id="354" r:id="rId29"/>
    <p:sldId id="314" r:id="rId30"/>
    <p:sldId id="351" r:id="rId31"/>
    <p:sldId id="336" r:id="rId32"/>
    <p:sldId id="353" r:id="rId33"/>
    <p:sldId id="338" r:id="rId34"/>
    <p:sldId id="355" r:id="rId35"/>
    <p:sldId id="339" r:id="rId36"/>
    <p:sldId id="356" r:id="rId37"/>
    <p:sldId id="341" r:id="rId38"/>
    <p:sldId id="358" r:id="rId39"/>
    <p:sldId id="340" r:id="rId40"/>
    <p:sldId id="357" r:id="rId41"/>
    <p:sldId id="342" r:id="rId42"/>
    <p:sldId id="359"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F5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708" autoAdjust="0"/>
    <p:restoredTop sz="94660"/>
  </p:normalViewPr>
  <p:slideViewPr>
    <p:cSldViewPr>
      <p:cViewPr>
        <p:scale>
          <a:sx n="66" d="100"/>
          <a:sy n="66" d="100"/>
        </p:scale>
        <p:origin x="198" y="372"/>
      </p:cViewPr>
      <p:guideLst>
        <p:guide orient="horz" pos="2160"/>
        <p:guide pos="2880"/>
      </p:guideLst>
    </p:cSldViewPr>
  </p:slideViewPr>
  <p:notesTextViewPr>
    <p:cViewPr>
      <p:scale>
        <a:sx n="100" d="100"/>
        <a:sy n="100" d="100"/>
      </p:scale>
      <p:origin x="0" y="0"/>
    </p:cViewPr>
  </p:notesTextViewPr>
  <p:sorterViewPr>
    <p:cViewPr>
      <p:scale>
        <a:sx n="43" d="100"/>
        <a:sy n="43"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8422061-EB70-42B3-8C97-E2EEB8F6C3FE}" type="datetimeFigureOut">
              <a:rPr lang="en-US" smtClean="0"/>
              <a:pPr/>
              <a:t>8/2/2024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F28009-CDF4-48EA-9993-A0588D35CF1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8422061-EB70-42B3-8C97-E2EEB8F6C3FE}" type="datetimeFigureOut">
              <a:rPr lang="en-US" smtClean="0"/>
              <a:pPr/>
              <a:t>8/2/2024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F28009-CDF4-48EA-9993-A0588D35CF1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8422061-EB70-42B3-8C97-E2EEB8F6C3FE}" type="datetimeFigureOut">
              <a:rPr lang="en-US" smtClean="0"/>
              <a:pPr/>
              <a:t>8/2/2024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F28009-CDF4-48EA-9993-A0588D35CF1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8422061-EB70-42B3-8C97-E2EEB8F6C3FE}" type="datetimeFigureOut">
              <a:rPr lang="en-US" smtClean="0"/>
              <a:pPr/>
              <a:t>8/2/2024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F28009-CDF4-48EA-9993-A0588D35CF1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8422061-EB70-42B3-8C97-E2EEB8F6C3FE}" type="datetimeFigureOut">
              <a:rPr lang="en-US" smtClean="0"/>
              <a:pPr/>
              <a:t>8/2/2024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F28009-CDF4-48EA-9993-A0588D35CF1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8422061-EB70-42B3-8C97-E2EEB8F6C3FE}" type="datetimeFigureOut">
              <a:rPr lang="en-US" smtClean="0"/>
              <a:pPr/>
              <a:t>8/2/2024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F28009-CDF4-48EA-9993-A0588D35CF1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8422061-EB70-42B3-8C97-E2EEB8F6C3FE}" type="datetimeFigureOut">
              <a:rPr lang="en-US" smtClean="0"/>
              <a:pPr/>
              <a:t>8/2/2024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F28009-CDF4-48EA-9993-A0588D35CF1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8422061-EB70-42B3-8C97-E2EEB8F6C3FE}" type="datetimeFigureOut">
              <a:rPr lang="en-US" smtClean="0"/>
              <a:pPr/>
              <a:t>8/2/2024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F28009-CDF4-48EA-9993-A0588D35CF1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422061-EB70-42B3-8C97-E2EEB8F6C3FE}" type="datetimeFigureOut">
              <a:rPr lang="en-US" smtClean="0"/>
              <a:pPr/>
              <a:t>8/2/2024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F28009-CDF4-48EA-9993-A0588D35CF1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8422061-EB70-42B3-8C97-E2EEB8F6C3FE}" type="datetimeFigureOut">
              <a:rPr lang="en-US" smtClean="0"/>
              <a:pPr/>
              <a:t>8/2/2024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F28009-CDF4-48EA-9993-A0588D35CF1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8422061-EB70-42B3-8C97-E2EEB8F6C3FE}" type="datetimeFigureOut">
              <a:rPr lang="en-US" smtClean="0"/>
              <a:pPr/>
              <a:t>8/2/2024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F28009-CDF4-48EA-9993-A0588D35CF1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422061-EB70-42B3-8C97-E2EEB8F6C3FE}" type="datetimeFigureOut">
              <a:rPr lang="en-US" smtClean="0"/>
              <a:pPr/>
              <a:t>8/2/2024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F28009-CDF4-48EA-9993-A0588D35CF1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57800" y="3048000"/>
            <a:ext cx="3429000" cy="1981200"/>
          </a:xfrm>
        </p:spPr>
        <p:txBody>
          <a:bodyPr>
            <a:noAutofit/>
          </a:bodyPr>
          <a:lstStyle/>
          <a:p>
            <a:pPr algn="l"/>
            <a:r>
              <a:rPr lang="en-US" sz="5400" dirty="0">
                <a:latin typeface="Comic Sans MS" pitchFamily="66" charset="0"/>
              </a:rPr>
              <a:t>To: Teacher</a:t>
            </a:r>
          </a:p>
        </p:txBody>
      </p:sp>
      <p:grpSp>
        <p:nvGrpSpPr>
          <p:cNvPr id="3" name="Group 5"/>
          <p:cNvGrpSpPr>
            <a:grpSpLocks noChangeAspect="1"/>
          </p:cNvGrpSpPr>
          <p:nvPr/>
        </p:nvGrpSpPr>
        <p:grpSpPr bwMode="auto">
          <a:xfrm>
            <a:off x="4724400" y="152400"/>
            <a:ext cx="2514600" cy="1448199"/>
            <a:chOff x="2797" y="1140"/>
            <a:chExt cx="1528" cy="880"/>
          </a:xfrm>
          <a:solidFill>
            <a:schemeClr val="tx1"/>
          </a:solidFill>
        </p:grpSpPr>
        <p:sp>
          <p:nvSpPr>
            <p:cNvPr id="8" name="Freeform 13"/>
            <p:cNvSpPr>
              <a:spLocks/>
            </p:cNvSpPr>
            <p:nvPr/>
          </p:nvSpPr>
          <p:spPr bwMode="auto">
            <a:xfrm>
              <a:off x="3030" y="1140"/>
              <a:ext cx="294" cy="39"/>
            </a:xfrm>
            <a:custGeom>
              <a:avLst/>
              <a:gdLst/>
              <a:ahLst/>
              <a:cxnLst>
                <a:cxn ang="0">
                  <a:pos x="48" y="39"/>
                </a:cxn>
                <a:cxn ang="0">
                  <a:pos x="57" y="39"/>
                </a:cxn>
                <a:cxn ang="0">
                  <a:pos x="64" y="37"/>
                </a:cxn>
                <a:cxn ang="0">
                  <a:pos x="75" y="37"/>
                </a:cxn>
                <a:cxn ang="0">
                  <a:pos x="90" y="37"/>
                </a:cxn>
                <a:cxn ang="0">
                  <a:pos x="101" y="35"/>
                </a:cxn>
                <a:cxn ang="0">
                  <a:pos x="108" y="35"/>
                </a:cxn>
                <a:cxn ang="0">
                  <a:pos x="115" y="35"/>
                </a:cxn>
                <a:cxn ang="0">
                  <a:pos x="124" y="35"/>
                </a:cxn>
                <a:cxn ang="0">
                  <a:pos x="132" y="35"/>
                </a:cxn>
                <a:cxn ang="0">
                  <a:pos x="141" y="33"/>
                </a:cxn>
                <a:cxn ang="0">
                  <a:pos x="148" y="33"/>
                </a:cxn>
                <a:cxn ang="0">
                  <a:pos x="157" y="33"/>
                </a:cxn>
                <a:cxn ang="0">
                  <a:pos x="164" y="31"/>
                </a:cxn>
                <a:cxn ang="0">
                  <a:pos x="173" y="31"/>
                </a:cxn>
                <a:cxn ang="0">
                  <a:pos x="181" y="31"/>
                </a:cxn>
                <a:cxn ang="0">
                  <a:pos x="188" y="31"/>
                </a:cxn>
                <a:cxn ang="0">
                  <a:pos x="195" y="31"/>
                </a:cxn>
                <a:cxn ang="0">
                  <a:pos x="202" y="31"/>
                </a:cxn>
                <a:cxn ang="0">
                  <a:pos x="213" y="31"/>
                </a:cxn>
                <a:cxn ang="0">
                  <a:pos x="226" y="31"/>
                </a:cxn>
                <a:cxn ang="0">
                  <a:pos x="237" y="31"/>
                </a:cxn>
                <a:cxn ang="0">
                  <a:pos x="244" y="31"/>
                </a:cxn>
                <a:cxn ang="0">
                  <a:pos x="252" y="31"/>
                </a:cxn>
                <a:cxn ang="0">
                  <a:pos x="263" y="31"/>
                </a:cxn>
                <a:cxn ang="0">
                  <a:pos x="273" y="31"/>
                </a:cxn>
                <a:cxn ang="0">
                  <a:pos x="281" y="31"/>
                </a:cxn>
                <a:cxn ang="0">
                  <a:pos x="288" y="31"/>
                </a:cxn>
                <a:cxn ang="0">
                  <a:pos x="292" y="30"/>
                </a:cxn>
                <a:cxn ang="0">
                  <a:pos x="241" y="2"/>
                </a:cxn>
                <a:cxn ang="0">
                  <a:pos x="237" y="0"/>
                </a:cxn>
                <a:cxn ang="0">
                  <a:pos x="232" y="0"/>
                </a:cxn>
                <a:cxn ang="0">
                  <a:pos x="223" y="0"/>
                </a:cxn>
                <a:cxn ang="0">
                  <a:pos x="210" y="0"/>
                </a:cxn>
                <a:cxn ang="0">
                  <a:pos x="202" y="0"/>
                </a:cxn>
                <a:cxn ang="0">
                  <a:pos x="195" y="0"/>
                </a:cxn>
                <a:cxn ang="0">
                  <a:pos x="186" y="0"/>
                </a:cxn>
                <a:cxn ang="0">
                  <a:pos x="179" y="0"/>
                </a:cxn>
                <a:cxn ang="0">
                  <a:pos x="170" y="0"/>
                </a:cxn>
                <a:cxn ang="0">
                  <a:pos x="161" y="0"/>
                </a:cxn>
                <a:cxn ang="0">
                  <a:pos x="152" y="0"/>
                </a:cxn>
                <a:cxn ang="0">
                  <a:pos x="142" y="2"/>
                </a:cxn>
                <a:cxn ang="0">
                  <a:pos x="133" y="2"/>
                </a:cxn>
                <a:cxn ang="0">
                  <a:pos x="124" y="2"/>
                </a:cxn>
                <a:cxn ang="0">
                  <a:pos x="115" y="2"/>
                </a:cxn>
                <a:cxn ang="0">
                  <a:pos x="106" y="2"/>
                </a:cxn>
                <a:cxn ang="0">
                  <a:pos x="97" y="2"/>
                </a:cxn>
                <a:cxn ang="0">
                  <a:pos x="88" y="2"/>
                </a:cxn>
                <a:cxn ang="0">
                  <a:pos x="81" y="2"/>
                </a:cxn>
                <a:cxn ang="0">
                  <a:pos x="73" y="4"/>
                </a:cxn>
                <a:cxn ang="0">
                  <a:pos x="64" y="4"/>
                </a:cxn>
                <a:cxn ang="0">
                  <a:pos x="59" y="4"/>
                </a:cxn>
                <a:cxn ang="0">
                  <a:pos x="48" y="6"/>
                </a:cxn>
                <a:cxn ang="0">
                  <a:pos x="39" y="6"/>
                </a:cxn>
                <a:cxn ang="0">
                  <a:pos x="35" y="8"/>
                </a:cxn>
                <a:cxn ang="0">
                  <a:pos x="22" y="15"/>
                </a:cxn>
                <a:cxn ang="0">
                  <a:pos x="11" y="24"/>
                </a:cxn>
                <a:cxn ang="0">
                  <a:pos x="4" y="33"/>
                </a:cxn>
                <a:cxn ang="0">
                  <a:pos x="0" y="37"/>
                </a:cxn>
                <a:cxn ang="0">
                  <a:pos x="48" y="39"/>
                </a:cxn>
              </a:cxnLst>
              <a:rect l="0" t="0" r="r" b="b"/>
              <a:pathLst>
                <a:path w="294" h="39">
                  <a:moveTo>
                    <a:pt x="48" y="39"/>
                  </a:moveTo>
                  <a:lnTo>
                    <a:pt x="48" y="39"/>
                  </a:lnTo>
                  <a:lnTo>
                    <a:pt x="53" y="39"/>
                  </a:lnTo>
                  <a:lnTo>
                    <a:pt x="57" y="39"/>
                  </a:lnTo>
                  <a:lnTo>
                    <a:pt x="61" y="39"/>
                  </a:lnTo>
                  <a:lnTo>
                    <a:pt x="64" y="37"/>
                  </a:lnTo>
                  <a:lnTo>
                    <a:pt x="71" y="37"/>
                  </a:lnTo>
                  <a:lnTo>
                    <a:pt x="75" y="37"/>
                  </a:lnTo>
                  <a:lnTo>
                    <a:pt x="82" y="37"/>
                  </a:lnTo>
                  <a:lnTo>
                    <a:pt x="90" y="37"/>
                  </a:lnTo>
                  <a:lnTo>
                    <a:pt x="97" y="37"/>
                  </a:lnTo>
                  <a:lnTo>
                    <a:pt x="101" y="35"/>
                  </a:lnTo>
                  <a:lnTo>
                    <a:pt x="104" y="35"/>
                  </a:lnTo>
                  <a:lnTo>
                    <a:pt x="108" y="35"/>
                  </a:lnTo>
                  <a:lnTo>
                    <a:pt x="111" y="35"/>
                  </a:lnTo>
                  <a:lnTo>
                    <a:pt x="115" y="35"/>
                  </a:lnTo>
                  <a:lnTo>
                    <a:pt x="119" y="35"/>
                  </a:lnTo>
                  <a:lnTo>
                    <a:pt x="124" y="35"/>
                  </a:lnTo>
                  <a:lnTo>
                    <a:pt x="128" y="35"/>
                  </a:lnTo>
                  <a:lnTo>
                    <a:pt x="132" y="35"/>
                  </a:lnTo>
                  <a:lnTo>
                    <a:pt x="135" y="35"/>
                  </a:lnTo>
                  <a:lnTo>
                    <a:pt x="141" y="33"/>
                  </a:lnTo>
                  <a:lnTo>
                    <a:pt x="144" y="33"/>
                  </a:lnTo>
                  <a:lnTo>
                    <a:pt x="148" y="33"/>
                  </a:lnTo>
                  <a:lnTo>
                    <a:pt x="152" y="33"/>
                  </a:lnTo>
                  <a:lnTo>
                    <a:pt x="157" y="33"/>
                  </a:lnTo>
                  <a:lnTo>
                    <a:pt x="161" y="33"/>
                  </a:lnTo>
                  <a:lnTo>
                    <a:pt x="164" y="31"/>
                  </a:lnTo>
                  <a:lnTo>
                    <a:pt x="168" y="31"/>
                  </a:lnTo>
                  <a:lnTo>
                    <a:pt x="173" y="31"/>
                  </a:lnTo>
                  <a:lnTo>
                    <a:pt x="177" y="31"/>
                  </a:lnTo>
                  <a:lnTo>
                    <a:pt x="181" y="31"/>
                  </a:lnTo>
                  <a:lnTo>
                    <a:pt x="184" y="31"/>
                  </a:lnTo>
                  <a:lnTo>
                    <a:pt x="188" y="31"/>
                  </a:lnTo>
                  <a:lnTo>
                    <a:pt x="192" y="31"/>
                  </a:lnTo>
                  <a:lnTo>
                    <a:pt x="195" y="31"/>
                  </a:lnTo>
                  <a:lnTo>
                    <a:pt x="199" y="31"/>
                  </a:lnTo>
                  <a:lnTo>
                    <a:pt x="202" y="31"/>
                  </a:lnTo>
                  <a:lnTo>
                    <a:pt x="206" y="31"/>
                  </a:lnTo>
                  <a:lnTo>
                    <a:pt x="213" y="31"/>
                  </a:lnTo>
                  <a:lnTo>
                    <a:pt x="221" y="31"/>
                  </a:lnTo>
                  <a:lnTo>
                    <a:pt x="226" y="31"/>
                  </a:lnTo>
                  <a:lnTo>
                    <a:pt x="232" y="31"/>
                  </a:lnTo>
                  <a:lnTo>
                    <a:pt x="237" y="31"/>
                  </a:lnTo>
                  <a:lnTo>
                    <a:pt x="243" y="31"/>
                  </a:lnTo>
                  <a:lnTo>
                    <a:pt x="244" y="31"/>
                  </a:lnTo>
                  <a:lnTo>
                    <a:pt x="250" y="31"/>
                  </a:lnTo>
                  <a:lnTo>
                    <a:pt x="252" y="31"/>
                  </a:lnTo>
                  <a:lnTo>
                    <a:pt x="257" y="31"/>
                  </a:lnTo>
                  <a:lnTo>
                    <a:pt x="263" y="31"/>
                  </a:lnTo>
                  <a:lnTo>
                    <a:pt x="268" y="31"/>
                  </a:lnTo>
                  <a:lnTo>
                    <a:pt x="273" y="31"/>
                  </a:lnTo>
                  <a:lnTo>
                    <a:pt x="277" y="31"/>
                  </a:lnTo>
                  <a:lnTo>
                    <a:pt x="281" y="31"/>
                  </a:lnTo>
                  <a:lnTo>
                    <a:pt x="284" y="31"/>
                  </a:lnTo>
                  <a:lnTo>
                    <a:pt x="288" y="31"/>
                  </a:lnTo>
                  <a:lnTo>
                    <a:pt x="292" y="30"/>
                  </a:lnTo>
                  <a:lnTo>
                    <a:pt x="292" y="30"/>
                  </a:lnTo>
                  <a:lnTo>
                    <a:pt x="294" y="30"/>
                  </a:lnTo>
                  <a:lnTo>
                    <a:pt x="241" y="2"/>
                  </a:lnTo>
                  <a:lnTo>
                    <a:pt x="239" y="0"/>
                  </a:lnTo>
                  <a:lnTo>
                    <a:pt x="237" y="0"/>
                  </a:lnTo>
                  <a:lnTo>
                    <a:pt x="235" y="0"/>
                  </a:lnTo>
                  <a:lnTo>
                    <a:pt x="232" y="0"/>
                  </a:lnTo>
                  <a:lnTo>
                    <a:pt x="228" y="0"/>
                  </a:lnTo>
                  <a:lnTo>
                    <a:pt x="223" y="0"/>
                  </a:lnTo>
                  <a:lnTo>
                    <a:pt x="215" y="0"/>
                  </a:lnTo>
                  <a:lnTo>
                    <a:pt x="210" y="0"/>
                  </a:lnTo>
                  <a:lnTo>
                    <a:pt x="206" y="0"/>
                  </a:lnTo>
                  <a:lnTo>
                    <a:pt x="202" y="0"/>
                  </a:lnTo>
                  <a:lnTo>
                    <a:pt x="199" y="0"/>
                  </a:lnTo>
                  <a:lnTo>
                    <a:pt x="195" y="0"/>
                  </a:lnTo>
                  <a:lnTo>
                    <a:pt x="190" y="0"/>
                  </a:lnTo>
                  <a:lnTo>
                    <a:pt x="186" y="0"/>
                  </a:lnTo>
                  <a:lnTo>
                    <a:pt x="182" y="0"/>
                  </a:lnTo>
                  <a:lnTo>
                    <a:pt x="179" y="0"/>
                  </a:lnTo>
                  <a:lnTo>
                    <a:pt x="173" y="0"/>
                  </a:lnTo>
                  <a:lnTo>
                    <a:pt x="170" y="0"/>
                  </a:lnTo>
                  <a:lnTo>
                    <a:pt x="164" y="0"/>
                  </a:lnTo>
                  <a:lnTo>
                    <a:pt x="161" y="0"/>
                  </a:lnTo>
                  <a:lnTo>
                    <a:pt x="157" y="0"/>
                  </a:lnTo>
                  <a:lnTo>
                    <a:pt x="152" y="0"/>
                  </a:lnTo>
                  <a:lnTo>
                    <a:pt x="148" y="0"/>
                  </a:lnTo>
                  <a:lnTo>
                    <a:pt x="142" y="2"/>
                  </a:lnTo>
                  <a:lnTo>
                    <a:pt x="137" y="2"/>
                  </a:lnTo>
                  <a:lnTo>
                    <a:pt x="133" y="2"/>
                  </a:lnTo>
                  <a:lnTo>
                    <a:pt x="128" y="2"/>
                  </a:lnTo>
                  <a:lnTo>
                    <a:pt x="124" y="2"/>
                  </a:lnTo>
                  <a:lnTo>
                    <a:pt x="119" y="2"/>
                  </a:lnTo>
                  <a:lnTo>
                    <a:pt x="115" y="2"/>
                  </a:lnTo>
                  <a:lnTo>
                    <a:pt x="110" y="2"/>
                  </a:lnTo>
                  <a:lnTo>
                    <a:pt x="106" y="2"/>
                  </a:lnTo>
                  <a:lnTo>
                    <a:pt x="101" y="2"/>
                  </a:lnTo>
                  <a:lnTo>
                    <a:pt x="97" y="2"/>
                  </a:lnTo>
                  <a:lnTo>
                    <a:pt x="91" y="2"/>
                  </a:lnTo>
                  <a:lnTo>
                    <a:pt x="88" y="2"/>
                  </a:lnTo>
                  <a:lnTo>
                    <a:pt x="84" y="2"/>
                  </a:lnTo>
                  <a:lnTo>
                    <a:pt x="81" y="2"/>
                  </a:lnTo>
                  <a:lnTo>
                    <a:pt x="75" y="2"/>
                  </a:lnTo>
                  <a:lnTo>
                    <a:pt x="73" y="4"/>
                  </a:lnTo>
                  <a:lnTo>
                    <a:pt x="70" y="4"/>
                  </a:lnTo>
                  <a:lnTo>
                    <a:pt x="64" y="4"/>
                  </a:lnTo>
                  <a:lnTo>
                    <a:pt x="61" y="4"/>
                  </a:lnTo>
                  <a:lnTo>
                    <a:pt x="59" y="4"/>
                  </a:lnTo>
                  <a:lnTo>
                    <a:pt x="51" y="4"/>
                  </a:lnTo>
                  <a:lnTo>
                    <a:pt x="48" y="6"/>
                  </a:lnTo>
                  <a:lnTo>
                    <a:pt x="42" y="6"/>
                  </a:lnTo>
                  <a:lnTo>
                    <a:pt x="39" y="6"/>
                  </a:lnTo>
                  <a:lnTo>
                    <a:pt x="35" y="8"/>
                  </a:lnTo>
                  <a:lnTo>
                    <a:pt x="35" y="8"/>
                  </a:lnTo>
                  <a:lnTo>
                    <a:pt x="28" y="11"/>
                  </a:lnTo>
                  <a:lnTo>
                    <a:pt x="22" y="15"/>
                  </a:lnTo>
                  <a:lnTo>
                    <a:pt x="17" y="20"/>
                  </a:lnTo>
                  <a:lnTo>
                    <a:pt x="11" y="24"/>
                  </a:lnTo>
                  <a:lnTo>
                    <a:pt x="8" y="30"/>
                  </a:lnTo>
                  <a:lnTo>
                    <a:pt x="4" y="33"/>
                  </a:lnTo>
                  <a:lnTo>
                    <a:pt x="0" y="35"/>
                  </a:lnTo>
                  <a:lnTo>
                    <a:pt x="0" y="37"/>
                  </a:lnTo>
                  <a:lnTo>
                    <a:pt x="48" y="39"/>
                  </a:lnTo>
                  <a:lnTo>
                    <a:pt x="48" y="39"/>
                  </a:lnTo>
                  <a:close/>
                </a:path>
              </a:pathLst>
            </a:custGeom>
            <a:grp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0" name="Freeform 16"/>
            <p:cNvSpPr>
              <a:spLocks/>
            </p:cNvSpPr>
            <p:nvPr/>
          </p:nvSpPr>
          <p:spPr bwMode="auto">
            <a:xfrm>
              <a:off x="3101" y="1306"/>
              <a:ext cx="164" cy="51"/>
            </a:xfrm>
            <a:custGeom>
              <a:avLst/>
              <a:gdLst/>
              <a:ahLst/>
              <a:cxnLst>
                <a:cxn ang="0">
                  <a:pos x="53" y="51"/>
                </a:cxn>
                <a:cxn ang="0">
                  <a:pos x="137" y="29"/>
                </a:cxn>
                <a:cxn ang="0">
                  <a:pos x="164" y="22"/>
                </a:cxn>
                <a:cxn ang="0">
                  <a:pos x="133" y="0"/>
                </a:cxn>
                <a:cxn ang="0">
                  <a:pos x="35" y="15"/>
                </a:cxn>
                <a:cxn ang="0">
                  <a:pos x="0" y="40"/>
                </a:cxn>
                <a:cxn ang="0">
                  <a:pos x="53" y="51"/>
                </a:cxn>
                <a:cxn ang="0">
                  <a:pos x="53" y="51"/>
                </a:cxn>
              </a:cxnLst>
              <a:rect l="0" t="0" r="r" b="b"/>
              <a:pathLst>
                <a:path w="164" h="51">
                  <a:moveTo>
                    <a:pt x="53" y="51"/>
                  </a:moveTo>
                  <a:lnTo>
                    <a:pt x="137" y="29"/>
                  </a:lnTo>
                  <a:lnTo>
                    <a:pt x="164" y="22"/>
                  </a:lnTo>
                  <a:lnTo>
                    <a:pt x="133" y="0"/>
                  </a:lnTo>
                  <a:lnTo>
                    <a:pt x="35" y="15"/>
                  </a:lnTo>
                  <a:lnTo>
                    <a:pt x="0" y="40"/>
                  </a:lnTo>
                  <a:lnTo>
                    <a:pt x="53" y="51"/>
                  </a:lnTo>
                  <a:lnTo>
                    <a:pt x="53" y="51"/>
                  </a:lnTo>
                  <a:close/>
                </a:path>
              </a:pathLst>
            </a:custGeom>
            <a:grp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1" name="Freeform 17"/>
            <p:cNvSpPr>
              <a:spLocks/>
            </p:cNvSpPr>
            <p:nvPr/>
          </p:nvSpPr>
          <p:spPr bwMode="auto">
            <a:xfrm>
              <a:off x="3666" y="1146"/>
              <a:ext cx="548" cy="173"/>
            </a:xfrm>
            <a:custGeom>
              <a:avLst/>
              <a:gdLst/>
              <a:ahLst/>
              <a:cxnLst>
                <a:cxn ang="0">
                  <a:pos x="7" y="145"/>
                </a:cxn>
                <a:cxn ang="0">
                  <a:pos x="18" y="124"/>
                </a:cxn>
                <a:cxn ang="0">
                  <a:pos x="31" y="105"/>
                </a:cxn>
                <a:cxn ang="0">
                  <a:pos x="45" y="89"/>
                </a:cxn>
                <a:cxn ang="0">
                  <a:pos x="60" y="75"/>
                </a:cxn>
                <a:cxn ang="0">
                  <a:pos x="76" y="60"/>
                </a:cxn>
                <a:cxn ang="0">
                  <a:pos x="93" y="49"/>
                </a:cxn>
                <a:cxn ang="0">
                  <a:pos x="109" y="40"/>
                </a:cxn>
                <a:cxn ang="0">
                  <a:pos x="129" y="33"/>
                </a:cxn>
                <a:cxn ang="0">
                  <a:pos x="147" y="29"/>
                </a:cxn>
                <a:cxn ang="0">
                  <a:pos x="167" y="25"/>
                </a:cxn>
                <a:cxn ang="0">
                  <a:pos x="185" y="27"/>
                </a:cxn>
                <a:cxn ang="0">
                  <a:pos x="207" y="29"/>
                </a:cxn>
                <a:cxn ang="0">
                  <a:pos x="227" y="33"/>
                </a:cxn>
                <a:cxn ang="0">
                  <a:pos x="247" y="40"/>
                </a:cxn>
                <a:cxn ang="0">
                  <a:pos x="267" y="51"/>
                </a:cxn>
                <a:cxn ang="0">
                  <a:pos x="287" y="64"/>
                </a:cxn>
                <a:cxn ang="0">
                  <a:pos x="305" y="73"/>
                </a:cxn>
                <a:cxn ang="0">
                  <a:pos x="322" y="82"/>
                </a:cxn>
                <a:cxn ang="0">
                  <a:pos x="338" y="87"/>
                </a:cxn>
                <a:cxn ang="0">
                  <a:pos x="355" y="93"/>
                </a:cxn>
                <a:cxn ang="0">
                  <a:pos x="378" y="100"/>
                </a:cxn>
                <a:cxn ang="0">
                  <a:pos x="402" y="102"/>
                </a:cxn>
                <a:cxn ang="0">
                  <a:pos x="422" y="100"/>
                </a:cxn>
                <a:cxn ang="0">
                  <a:pos x="442" y="95"/>
                </a:cxn>
                <a:cxn ang="0">
                  <a:pos x="458" y="87"/>
                </a:cxn>
                <a:cxn ang="0">
                  <a:pos x="475" y="73"/>
                </a:cxn>
                <a:cxn ang="0">
                  <a:pos x="497" y="45"/>
                </a:cxn>
                <a:cxn ang="0">
                  <a:pos x="509" y="22"/>
                </a:cxn>
                <a:cxn ang="0">
                  <a:pos x="517" y="4"/>
                </a:cxn>
                <a:cxn ang="0">
                  <a:pos x="548" y="24"/>
                </a:cxn>
                <a:cxn ang="0">
                  <a:pos x="544" y="33"/>
                </a:cxn>
                <a:cxn ang="0">
                  <a:pos x="535" y="47"/>
                </a:cxn>
                <a:cxn ang="0">
                  <a:pos x="524" y="65"/>
                </a:cxn>
                <a:cxn ang="0">
                  <a:pos x="509" y="85"/>
                </a:cxn>
                <a:cxn ang="0">
                  <a:pos x="491" y="105"/>
                </a:cxn>
                <a:cxn ang="0">
                  <a:pos x="471" y="122"/>
                </a:cxn>
                <a:cxn ang="0">
                  <a:pos x="447" y="133"/>
                </a:cxn>
                <a:cxn ang="0">
                  <a:pos x="420" y="136"/>
                </a:cxn>
                <a:cxn ang="0">
                  <a:pos x="395" y="136"/>
                </a:cxn>
                <a:cxn ang="0">
                  <a:pos x="371" y="135"/>
                </a:cxn>
                <a:cxn ang="0">
                  <a:pos x="347" y="129"/>
                </a:cxn>
                <a:cxn ang="0">
                  <a:pos x="327" y="122"/>
                </a:cxn>
                <a:cxn ang="0">
                  <a:pos x="307" y="113"/>
                </a:cxn>
                <a:cxn ang="0">
                  <a:pos x="287" y="102"/>
                </a:cxn>
                <a:cxn ang="0">
                  <a:pos x="267" y="91"/>
                </a:cxn>
                <a:cxn ang="0">
                  <a:pos x="247" y="82"/>
                </a:cxn>
                <a:cxn ang="0">
                  <a:pos x="227" y="75"/>
                </a:cxn>
                <a:cxn ang="0">
                  <a:pos x="207" y="65"/>
                </a:cxn>
                <a:cxn ang="0">
                  <a:pos x="187" y="62"/>
                </a:cxn>
                <a:cxn ang="0">
                  <a:pos x="167" y="58"/>
                </a:cxn>
                <a:cxn ang="0">
                  <a:pos x="147" y="60"/>
                </a:cxn>
                <a:cxn ang="0">
                  <a:pos x="129" y="62"/>
                </a:cxn>
                <a:cxn ang="0">
                  <a:pos x="113" y="69"/>
                </a:cxn>
                <a:cxn ang="0">
                  <a:pos x="98" y="82"/>
                </a:cxn>
                <a:cxn ang="0">
                  <a:pos x="83" y="95"/>
                </a:cxn>
                <a:cxn ang="0">
                  <a:pos x="71" y="111"/>
                </a:cxn>
                <a:cxn ang="0">
                  <a:pos x="60" y="127"/>
                </a:cxn>
                <a:cxn ang="0">
                  <a:pos x="51" y="142"/>
                </a:cxn>
                <a:cxn ang="0">
                  <a:pos x="40" y="162"/>
                </a:cxn>
                <a:cxn ang="0">
                  <a:pos x="34" y="173"/>
                </a:cxn>
              </a:cxnLst>
              <a:rect l="0" t="0" r="r" b="b"/>
              <a:pathLst>
                <a:path w="548" h="173">
                  <a:moveTo>
                    <a:pt x="0" y="162"/>
                  </a:moveTo>
                  <a:lnTo>
                    <a:pt x="3" y="156"/>
                  </a:lnTo>
                  <a:lnTo>
                    <a:pt x="5" y="151"/>
                  </a:lnTo>
                  <a:lnTo>
                    <a:pt x="7" y="145"/>
                  </a:lnTo>
                  <a:lnTo>
                    <a:pt x="11" y="140"/>
                  </a:lnTo>
                  <a:lnTo>
                    <a:pt x="12" y="135"/>
                  </a:lnTo>
                  <a:lnTo>
                    <a:pt x="16" y="129"/>
                  </a:lnTo>
                  <a:lnTo>
                    <a:pt x="18" y="124"/>
                  </a:lnTo>
                  <a:lnTo>
                    <a:pt x="22" y="120"/>
                  </a:lnTo>
                  <a:lnTo>
                    <a:pt x="23" y="115"/>
                  </a:lnTo>
                  <a:lnTo>
                    <a:pt x="27" y="111"/>
                  </a:lnTo>
                  <a:lnTo>
                    <a:pt x="31" y="105"/>
                  </a:lnTo>
                  <a:lnTo>
                    <a:pt x="34" y="102"/>
                  </a:lnTo>
                  <a:lnTo>
                    <a:pt x="38" y="98"/>
                  </a:lnTo>
                  <a:lnTo>
                    <a:pt x="42" y="93"/>
                  </a:lnTo>
                  <a:lnTo>
                    <a:pt x="45" y="89"/>
                  </a:lnTo>
                  <a:lnTo>
                    <a:pt x="49" y="85"/>
                  </a:lnTo>
                  <a:lnTo>
                    <a:pt x="52" y="82"/>
                  </a:lnTo>
                  <a:lnTo>
                    <a:pt x="56" y="78"/>
                  </a:lnTo>
                  <a:lnTo>
                    <a:pt x="60" y="75"/>
                  </a:lnTo>
                  <a:lnTo>
                    <a:pt x="63" y="71"/>
                  </a:lnTo>
                  <a:lnTo>
                    <a:pt x="67" y="67"/>
                  </a:lnTo>
                  <a:lnTo>
                    <a:pt x="71" y="64"/>
                  </a:lnTo>
                  <a:lnTo>
                    <a:pt x="76" y="60"/>
                  </a:lnTo>
                  <a:lnTo>
                    <a:pt x="80" y="58"/>
                  </a:lnTo>
                  <a:lnTo>
                    <a:pt x="83" y="54"/>
                  </a:lnTo>
                  <a:lnTo>
                    <a:pt x="87" y="53"/>
                  </a:lnTo>
                  <a:lnTo>
                    <a:pt x="93" y="49"/>
                  </a:lnTo>
                  <a:lnTo>
                    <a:pt x="96" y="47"/>
                  </a:lnTo>
                  <a:lnTo>
                    <a:pt x="100" y="45"/>
                  </a:lnTo>
                  <a:lnTo>
                    <a:pt x="105" y="44"/>
                  </a:lnTo>
                  <a:lnTo>
                    <a:pt x="109" y="40"/>
                  </a:lnTo>
                  <a:lnTo>
                    <a:pt x="114" y="40"/>
                  </a:lnTo>
                  <a:lnTo>
                    <a:pt x="118" y="38"/>
                  </a:lnTo>
                  <a:lnTo>
                    <a:pt x="123" y="36"/>
                  </a:lnTo>
                  <a:lnTo>
                    <a:pt x="129" y="33"/>
                  </a:lnTo>
                  <a:lnTo>
                    <a:pt x="133" y="33"/>
                  </a:lnTo>
                  <a:lnTo>
                    <a:pt x="138" y="31"/>
                  </a:lnTo>
                  <a:lnTo>
                    <a:pt x="143" y="31"/>
                  </a:lnTo>
                  <a:lnTo>
                    <a:pt x="147" y="29"/>
                  </a:lnTo>
                  <a:lnTo>
                    <a:pt x="153" y="29"/>
                  </a:lnTo>
                  <a:lnTo>
                    <a:pt x="156" y="27"/>
                  </a:lnTo>
                  <a:lnTo>
                    <a:pt x="162" y="25"/>
                  </a:lnTo>
                  <a:lnTo>
                    <a:pt x="167" y="25"/>
                  </a:lnTo>
                  <a:lnTo>
                    <a:pt x="171" y="25"/>
                  </a:lnTo>
                  <a:lnTo>
                    <a:pt x="176" y="25"/>
                  </a:lnTo>
                  <a:lnTo>
                    <a:pt x="182" y="25"/>
                  </a:lnTo>
                  <a:lnTo>
                    <a:pt x="185" y="27"/>
                  </a:lnTo>
                  <a:lnTo>
                    <a:pt x="193" y="27"/>
                  </a:lnTo>
                  <a:lnTo>
                    <a:pt x="196" y="27"/>
                  </a:lnTo>
                  <a:lnTo>
                    <a:pt x="202" y="27"/>
                  </a:lnTo>
                  <a:lnTo>
                    <a:pt x="207" y="29"/>
                  </a:lnTo>
                  <a:lnTo>
                    <a:pt x="213" y="29"/>
                  </a:lnTo>
                  <a:lnTo>
                    <a:pt x="216" y="31"/>
                  </a:lnTo>
                  <a:lnTo>
                    <a:pt x="222" y="31"/>
                  </a:lnTo>
                  <a:lnTo>
                    <a:pt x="227" y="33"/>
                  </a:lnTo>
                  <a:lnTo>
                    <a:pt x="233" y="36"/>
                  </a:lnTo>
                  <a:lnTo>
                    <a:pt x="238" y="36"/>
                  </a:lnTo>
                  <a:lnTo>
                    <a:pt x="242" y="38"/>
                  </a:lnTo>
                  <a:lnTo>
                    <a:pt x="247" y="40"/>
                  </a:lnTo>
                  <a:lnTo>
                    <a:pt x="253" y="44"/>
                  </a:lnTo>
                  <a:lnTo>
                    <a:pt x="256" y="45"/>
                  </a:lnTo>
                  <a:lnTo>
                    <a:pt x="264" y="49"/>
                  </a:lnTo>
                  <a:lnTo>
                    <a:pt x="267" y="51"/>
                  </a:lnTo>
                  <a:lnTo>
                    <a:pt x="273" y="54"/>
                  </a:lnTo>
                  <a:lnTo>
                    <a:pt x="278" y="58"/>
                  </a:lnTo>
                  <a:lnTo>
                    <a:pt x="284" y="60"/>
                  </a:lnTo>
                  <a:lnTo>
                    <a:pt x="287" y="64"/>
                  </a:lnTo>
                  <a:lnTo>
                    <a:pt x="293" y="65"/>
                  </a:lnTo>
                  <a:lnTo>
                    <a:pt x="296" y="67"/>
                  </a:lnTo>
                  <a:lnTo>
                    <a:pt x="302" y="71"/>
                  </a:lnTo>
                  <a:lnTo>
                    <a:pt x="305" y="73"/>
                  </a:lnTo>
                  <a:lnTo>
                    <a:pt x="311" y="75"/>
                  </a:lnTo>
                  <a:lnTo>
                    <a:pt x="315" y="76"/>
                  </a:lnTo>
                  <a:lnTo>
                    <a:pt x="318" y="78"/>
                  </a:lnTo>
                  <a:lnTo>
                    <a:pt x="322" y="82"/>
                  </a:lnTo>
                  <a:lnTo>
                    <a:pt x="327" y="84"/>
                  </a:lnTo>
                  <a:lnTo>
                    <a:pt x="331" y="84"/>
                  </a:lnTo>
                  <a:lnTo>
                    <a:pt x="335" y="85"/>
                  </a:lnTo>
                  <a:lnTo>
                    <a:pt x="338" y="87"/>
                  </a:lnTo>
                  <a:lnTo>
                    <a:pt x="344" y="89"/>
                  </a:lnTo>
                  <a:lnTo>
                    <a:pt x="347" y="91"/>
                  </a:lnTo>
                  <a:lnTo>
                    <a:pt x="351" y="91"/>
                  </a:lnTo>
                  <a:lnTo>
                    <a:pt x="355" y="93"/>
                  </a:lnTo>
                  <a:lnTo>
                    <a:pt x="358" y="95"/>
                  </a:lnTo>
                  <a:lnTo>
                    <a:pt x="364" y="96"/>
                  </a:lnTo>
                  <a:lnTo>
                    <a:pt x="371" y="98"/>
                  </a:lnTo>
                  <a:lnTo>
                    <a:pt x="378" y="100"/>
                  </a:lnTo>
                  <a:lnTo>
                    <a:pt x="386" y="100"/>
                  </a:lnTo>
                  <a:lnTo>
                    <a:pt x="391" y="102"/>
                  </a:lnTo>
                  <a:lnTo>
                    <a:pt x="396" y="102"/>
                  </a:lnTo>
                  <a:lnTo>
                    <a:pt x="402" y="102"/>
                  </a:lnTo>
                  <a:lnTo>
                    <a:pt x="407" y="102"/>
                  </a:lnTo>
                  <a:lnTo>
                    <a:pt x="413" y="102"/>
                  </a:lnTo>
                  <a:lnTo>
                    <a:pt x="418" y="102"/>
                  </a:lnTo>
                  <a:lnTo>
                    <a:pt x="422" y="100"/>
                  </a:lnTo>
                  <a:lnTo>
                    <a:pt x="427" y="100"/>
                  </a:lnTo>
                  <a:lnTo>
                    <a:pt x="433" y="98"/>
                  </a:lnTo>
                  <a:lnTo>
                    <a:pt x="438" y="98"/>
                  </a:lnTo>
                  <a:lnTo>
                    <a:pt x="442" y="95"/>
                  </a:lnTo>
                  <a:lnTo>
                    <a:pt x="446" y="93"/>
                  </a:lnTo>
                  <a:lnTo>
                    <a:pt x="449" y="91"/>
                  </a:lnTo>
                  <a:lnTo>
                    <a:pt x="455" y="89"/>
                  </a:lnTo>
                  <a:lnTo>
                    <a:pt x="458" y="87"/>
                  </a:lnTo>
                  <a:lnTo>
                    <a:pt x="462" y="84"/>
                  </a:lnTo>
                  <a:lnTo>
                    <a:pt x="466" y="82"/>
                  </a:lnTo>
                  <a:lnTo>
                    <a:pt x="469" y="80"/>
                  </a:lnTo>
                  <a:lnTo>
                    <a:pt x="475" y="73"/>
                  </a:lnTo>
                  <a:lnTo>
                    <a:pt x="482" y="67"/>
                  </a:lnTo>
                  <a:lnTo>
                    <a:pt x="488" y="60"/>
                  </a:lnTo>
                  <a:lnTo>
                    <a:pt x="491" y="53"/>
                  </a:lnTo>
                  <a:lnTo>
                    <a:pt x="497" y="45"/>
                  </a:lnTo>
                  <a:lnTo>
                    <a:pt x="500" y="40"/>
                  </a:lnTo>
                  <a:lnTo>
                    <a:pt x="504" y="33"/>
                  </a:lnTo>
                  <a:lnTo>
                    <a:pt x="508" y="27"/>
                  </a:lnTo>
                  <a:lnTo>
                    <a:pt x="509" y="22"/>
                  </a:lnTo>
                  <a:lnTo>
                    <a:pt x="513" y="16"/>
                  </a:lnTo>
                  <a:lnTo>
                    <a:pt x="515" y="11"/>
                  </a:lnTo>
                  <a:lnTo>
                    <a:pt x="517" y="7"/>
                  </a:lnTo>
                  <a:lnTo>
                    <a:pt x="517" y="4"/>
                  </a:lnTo>
                  <a:lnTo>
                    <a:pt x="518" y="2"/>
                  </a:lnTo>
                  <a:lnTo>
                    <a:pt x="518" y="0"/>
                  </a:lnTo>
                  <a:lnTo>
                    <a:pt x="520" y="0"/>
                  </a:lnTo>
                  <a:lnTo>
                    <a:pt x="548" y="24"/>
                  </a:lnTo>
                  <a:lnTo>
                    <a:pt x="548" y="25"/>
                  </a:lnTo>
                  <a:lnTo>
                    <a:pt x="546" y="29"/>
                  </a:lnTo>
                  <a:lnTo>
                    <a:pt x="544" y="31"/>
                  </a:lnTo>
                  <a:lnTo>
                    <a:pt x="544" y="33"/>
                  </a:lnTo>
                  <a:lnTo>
                    <a:pt x="542" y="36"/>
                  </a:lnTo>
                  <a:lnTo>
                    <a:pt x="540" y="40"/>
                  </a:lnTo>
                  <a:lnTo>
                    <a:pt x="537" y="44"/>
                  </a:lnTo>
                  <a:lnTo>
                    <a:pt x="535" y="47"/>
                  </a:lnTo>
                  <a:lnTo>
                    <a:pt x="533" y="51"/>
                  </a:lnTo>
                  <a:lnTo>
                    <a:pt x="529" y="56"/>
                  </a:lnTo>
                  <a:lnTo>
                    <a:pt x="528" y="60"/>
                  </a:lnTo>
                  <a:lnTo>
                    <a:pt x="524" y="65"/>
                  </a:lnTo>
                  <a:lnTo>
                    <a:pt x="520" y="71"/>
                  </a:lnTo>
                  <a:lnTo>
                    <a:pt x="518" y="76"/>
                  </a:lnTo>
                  <a:lnTo>
                    <a:pt x="513" y="82"/>
                  </a:lnTo>
                  <a:lnTo>
                    <a:pt x="509" y="85"/>
                  </a:lnTo>
                  <a:lnTo>
                    <a:pt x="506" y="91"/>
                  </a:lnTo>
                  <a:lnTo>
                    <a:pt x="502" y="95"/>
                  </a:lnTo>
                  <a:lnTo>
                    <a:pt x="497" y="100"/>
                  </a:lnTo>
                  <a:lnTo>
                    <a:pt x="491" y="105"/>
                  </a:lnTo>
                  <a:lnTo>
                    <a:pt x="488" y="109"/>
                  </a:lnTo>
                  <a:lnTo>
                    <a:pt x="482" y="115"/>
                  </a:lnTo>
                  <a:lnTo>
                    <a:pt x="477" y="116"/>
                  </a:lnTo>
                  <a:lnTo>
                    <a:pt x="471" y="122"/>
                  </a:lnTo>
                  <a:lnTo>
                    <a:pt x="466" y="124"/>
                  </a:lnTo>
                  <a:lnTo>
                    <a:pt x="458" y="127"/>
                  </a:lnTo>
                  <a:lnTo>
                    <a:pt x="453" y="131"/>
                  </a:lnTo>
                  <a:lnTo>
                    <a:pt x="447" y="133"/>
                  </a:lnTo>
                  <a:lnTo>
                    <a:pt x="440" y="135"/>
                  </a:lnTo>
                  <a:lnTo>
                    <a:pt x="435" y="136"/>
                  </a:lnTo>
                  <a:lnTo>
                    <a:pt x="427" y="136"/>
                  </a:lnTo>
                  <a:lnTo>
                    <a:pt x="420" y="136"/>
                  </a:lnTo>
                  <a:lnTo>
                    <a:pt x="413" y="136"/>
                  </a:lnTo>
                  <a:lnTo>
                    <a:pt x="407" y="138"/>
                  </a:lnTo>
                  <a:lnTo>
                    <a:pt x="400" y="136"/>
                  </a:lnTo>
                  <a:lnTo>
                    <a:pt x="395" y="136"/>
                  </a:lnTo>
                  <a:lnTo>
                    <a:pt x="389" y="136"/>
                  </a:lnTo>
                  <a:lnTo>
                    <a:pt x="382" y="136"/>
                  </a:lnTo>
                  <a:lnTo>
                    <a:pt x="376" y="135"/>
                  </a:lnTo>
                  <a:lnTo>
                    <a:pt x="371" y="135"/>
                  </a:lnTo>
                  <a:lnTo>
                    <a:pt x="366" y="133"/>
                  </a:lnTo>
                  <a:lnTo>
                    <a:pt x="358" y="131"/>
                  </a:lnTo>
                  <a:lnTo>
                    <a:pt x="353" y="129"/>
                  </a:lnTo>
                  <a:lnTo>
                    <a:pt x="347" y="129"/>
                  </a:lnTo>
                  <a:lnTo>
                    <a:pt x="342" y="127"/>
                  </a:lnTo>
                  <a:lnTo>
                    <a:pt x="338" y="125"/>
                  </a:lnTo>
                  <a:lnTo>
                    <a:pt x="333" y="124"/>
                  </a:lnTo>
                  <a:lnTo>
                    <a:pt x="327" y="122"/>
                  </a:lnTo>
                  <a:lnTo>
                    <a:pt x="322" y="118"/>
                  </a:lnTo>
                  <a:lnTo>
                    <a:pt x="316" y="116"/>
                  </a:lnTo>
                  <a:lnTo>
                    <a:pt x="311" y="115"/>
                  </a:lnTo>
                  <a:lnTo>
                    <a:pt x="307" y="113"/>
                  </a:lnTo>
                  <a:lnTo>
                    <a:pt x="302" y="109"/>
                  </a:lnTo>
                  <a:lnTo>
                    <a:pt x="296" y="107"/>
                  </a:lnTo>
                  <a:lnTo>
                    <a:pt x="293" y="104"/>
                  </a:lnTo>
                  <a:lnTo>
                    <a:pt x="287" y="102"/>
                  </a:lnTo>
                  <a:lnTo>
                    <a:pt x="282" y="98"/>
                  </a:lnTo>
                  <a:lnTo>
                    <a:pt x="278" y="96"/>
                  </a:lnTo>
                  <a:lnTo>
                    <a:pt x="273" y="95"/>
                  </a:lnTo>
                  <a:lnTo>
                    <a:pt x="267" y="91"/>
                  </a:lnTo>
                  <a:lnTo>
                    <a:pt x="262" y="89"/>
                  </a:lnTo>
                  <a:lnTo>
                    <a:pt x="258" y="87"/>
                  </a:lnTo>
                  <a:lnTo>
                    <a:pt x="253" y="85"/>
                  </a:lnTo>
                  <a:lnTo>
                    <a:pt x="247" y="82"/>
                  </a:lnTo>
                  <a:lnTo>
                    <a:pt x="242" y="80"/>
                  </a:lnTo>
                  <a:lnTo>
                    <a:pt x="238" y="78"/>
                  </a:lnTo>
                  <a:lnTo>
                    <a:pt x="233" y="76"/>
                  </a:lnTo>
                  <a:lnTo>
                    <a:pt x="227" y="75"/>
                  </a:lnTo>
                  <a:lnTo>
                    <a:pt x="222" y="71"/>
                  </a:lnTo>
                  <a:lnTo>
                    <a:pt x="218" y="69"/>
                  </a:lnTo>
                  <a:lnTo>
                    <a:pt x="213" y="67"/>
                  </a:lnTo>
                  <a:lnTo>
                    <a:pt x="207" y="65"/>
                  </a:lnTo>
                  <a:lnTo>
                    <a:pt x="202" y="64"/>
                  </a:lnTo>
                  <a:lnTo>
                    <a:pt x="196" y="64"/>
                  </a:lnTo>
                  <a:lnTo>
                    <a:pt x="191" y="62"/>
                  </a:lnTo>
                  <a:lnTo>
                    <a:pt x="187" y="62"/>
                  </a:lnTo>
                  <a:lnTo>
                    <a:pt x="182" y="60"/>
                  </a:lnTo>
                  <a:lnTo>
                    <a:pt x="176" y="60"/>
                  </a:lnTo>
                  <a:lnTo>
                    <a:pt x="171" y="60"/>
                  </a:lnTo>
                  <a:lnTo>
                    <a:pt x="167" y="58"/>
                  </a:lnTo>
                  <a:lnTo>
                    <a:pt x="162" y="58"/>
                  </a:lnTo>
                  <a:lnTo>
                    <a:pt x="156" y="58"/>
                  </a:lnTo>
                  <a:lnTo>
                    <a:pt x="151" y="58"/>
                  </a:lnTo>
                  <a:lnTo>
                    <a:pt x="147" y="60"/>
                  </a:lnTo>
                  <a:lnTo>
                    <a:pt x="142" y="60"/>
                  </a:lnTo>
                  <a:lnTo>
                    <a:pt x="138" y="62"/>
                  </a:lnTo>
                  <a:lnTo>
                    <a:pt x="133" y="62"/>
                  </a:lnTo>
                  <a:lnTo>
                    <a:pt x="129" y="62"/>
                  </a:lnTo>
                  <a:lnTo>
                    <a:pt x="125" y="64"/>
                  </a:lnTo>
                  <a:lnTo>
                    <a:pt x="122" y="65"/>
                  </a:lnTo>
                  <a:lnTo>
                    <a:pt x="116" y="67"/>
                  </a:lnTo>
                  <a:lnTo>
                    <a:pt x="113" y="69"/>
                  </a:lnTo>
                  <a:lnTo>
                    <a:pt x="109" y="73"/>
                  </a:lnTo>
                  <a:lnTo>
                    <a:pt x="105" y="76"/>
                  </a:lnTo>
                  <a:lnTo>
                    <a:pt x="102" y="78"/>
                  </a:lnTo>
                  <a:lnTo>
                    <a:pt x="98" y="82"/>
                  </a:lnTo>
                  <a:lnTo>
                    <a:pt x="94" y="84"/>
                  </a:lnTo>
                  <a:lnTo>
                    <a:pt x="91" y="87"/>
                  </a:lnTo>
                  <a:lnTo>
                    <a:pt x="87" y="91"/>
                  </a:lnTo>
                  <a:lnTo>
                    <a:pt x="83" y="95"/>
                  </a:lnTo>
                  <a:lnTo>
                    <a:pt x="80" y="98"/>
                  </a:lnTo>
                  <a:lnTo>
                    <a:pt x="78" y="102"/>
                  </a:lnTo>
                  <a:lnTo>
                    <a:pt x="74" y="107"/>
                  </a:lnTo>
                  <a:lnTo>
                    <a:pt x="71" y="111"/>
                  </a:lnTo>
                  <a:lnTo>
                    <a:pt x="67" y="115"/>
                  </a:lnTo>
                  <a:lnTo>
                    <a:pt x="65" y="118"/>
                  </a:lnTo>
                  <a:lnTo>
                    <a:pt x="62" y="122"/>
                  </a:lnTo>
                  <a:lnTo>
                    <a:pt x="60" y="127"/>
                  </a:lnTo>
                  <a:lnTo>
                    <a:pt x="58" y="131"/>
                  </a:lnTo>
                  <a:lnTo>
                    <a:pt x="54" y="135"/>
                  </a:lnTo>
                  <a:lnTo>
                    <a:pt x="52" y="138"/>
                  </a:lnTo>
                  <a:lnTo>
                    <a:pt x="51" y="142"/>
                  </a:lnTo>
                  <a:lnTo>
                    <a:pt x="47" y="145"/>
                  </a:lnTo>
                  <a:lnTo>
                    <a:pt x="45" y="149"/>
                  </a:lnTo>
                  <a:lnTo>
                    <a:pt x="42" y="155"/>
                  </a:lnTo>
                  <a:lnTo>
                    <a:pt x="40" y="162"/>
                  </a:lnTo>
                  <a:lnTo>
                    <a:pt x="36" y="166"/>
                  </a:lnTo>
                  <a:lnTo>
                    <a:pt x="36" y="169"/>
                  </a:lnTo>
                  <a:lnTo>
                    <a:pt x="34" y="173"/>
                  </a:lnTo>
                  <a:lnTo>
                    <a:pt x="34" y="173"/>
                  </a:lnTo>
                  <a:lnTo>
                    <a:pt x="0" y="162"/>
                  </a:lnTo>
                  <a:lnTo>
                    <a:pt x="0" y="162"/>
                  </a:lnTo>
                  <a:close/>
                </a:path>
              </a:pathLst>
            </a:custGeom>
            <a:grp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2" name="Freeform 18"/>
            <p:cNvSpPr>
              <a:spLocks/>
            </p:cNvSpPr>
            <p:nvPr/>
          </p:nvSpPr>
          <p:spPr bwMode="auto">
            <a:xfrm>
              <a:off x="3722" y="1313"/>
              <a:ext cx="548" cy="173"/>
            </a:xfrm>
            <a:custGeom>
              <a:avLst/>
              <a:gdLst/>
              <a:ahLst/>
              <a:cxnLst>
                <a:cxn ang="0">
                  <a:pos x="6" y="146"/>
                </a:cxn>
                <a:cxn ang="0">
                  <a:pos x="18" y="126"/>
                </a:cxn>
                <a:cxn ang="0">
                  <a:pos x="29" y="108"/>
                </a:cxn>
                <a:cxn ang="0">
                  <a:pos x="44" y="91"/>
                </a:cxn>
                <a:cxn ang="0">
                  <a:pos x="58" y="75"/>
                </a:cxn>
                <a:cxn ang="0">
                  <a:pos x="75" y="62"/>
                </a:cxn>
                <a:cxn ang="0">
                  <a:pos x="91" y="51"/>
                </a:cxn>
                <a:cxn ang="0">
                  <a:pos x="109" y="42"/>
                </a:cxn>
                <a:cxn ang="0">
                  <a:pos x="128" y="35"/>
                </a:cxn>
                <a:cxn ang="0">
                  <a:pos x="146" y="29"/>
                </a:cxn>
                <a:cxn ang="0">
                  <a:pos x="166" y="28"/>
                </a:cxn>
                <a:cxn ang="0">
                  <a:pos x="186" y="28"/>
                </a:cxn>
                <a:cxn ang="0">
                  <a:pos x="206" y="29"/>
                </a:cxn>
                <a:cxn ang="0">
                  <a:pos x="226" y="35"/>
                </a:cxn>
                <a:cxn ang="0">
                  <a:pos x="246" y="42"/>
                </a:cxn>
                <a:cxn ang="0">
                  <a:pos x="266" y="53"/>
                </a:cxn>
                <a:cxn ang="0">
                  <a:pos x="286" y="64"/>
                </a:cxn>
                <a:cxn ang="0">
                  <a:pos x="304" y="73"/>
                </a:cxn>
                <a:cxn ang="0">
                  <a:pos x="320" y="82"/>
                </a:cxn>
                <a:cxn ang="0">
                  <a:pos x="337" y="90"/>
                </a:cxn>
                <a:cxn ang="0">
                  <a:pos x="353" y="93"/>
                </a:cxn>
                <a:cxn ang="0">
                  <a:pos x="377" y="100"/>
                </a:cxn>
                <a:cxn ang="0">
                  <a:pos x="401" y="102"/>
                </a:cxn>
                <a:cxn ang="0">
                  <a:pos x="422" y="100"/>
                </a:cxn>
                <a:cxn ang="0">
                  <a:pos x="441" y="95"/>
                </a:cxn>
                <a:cxn ang="0">
                  <a:pos x="457" y="86"/>
                </a:cxn>
                <a:cxn ang="0">
                  <a:pos x="475" y="73"/>
                </a:cxn>
                <a:cxn ang="0">
                  <a:pos x="495" y="46"/>
                </a:cxn>
                <a:cxn ang="0">
                  <a:pos x="510" y="22"/>
                </a:cxn>
                <a:cxn ang="0">
                  <a:pos x="517" y="4"/>
                </a:cxn>
                <a:cxn ang="0">
                  <a:pos x="548" y="24"/>
                </a:cxn>
                <a:cxn ang="0">
                  <a:pos x="543" y="33"/>
                </a:cxn>
                <a:cxn ang="0">
                  <a:pos x="535" y="48"/>
                </a:cxn>
                <a:cxn ang="0">
                  <a:pos x="524" y="66"/>
                </a:cxn>
                <a:cxn ang="0">
                  <a:pos x="510" y="86"/>
                </a:cxn>
                <a:cxn ang="0">
                  <a:pos x="492" y="104"/>
                </a:cxn>
                <a:cxn ang="0">
                  <a:pos x="472" y="120"/>
                </a:cxn>
                <a:cxn ang="0">
                  <a:pos x="446" y="131"/>
                </a:cxn>
                <a:cxn ang="0">
                  <a:pos x="421" y="137"/>
                </a:cxn>
                <a:cxn ang="0">
                  <a:pos x="395" y="137"/>
                </a:cxn>
                <a:cxn ang="0">
                  <a:pos x="371" y="135"/>
                </a:cxn>
                <a:cxn ang="0">
                  <a:pos x="348" y="130"/>
                </a:cxn>
                <a:cxn ang="0">
                  <a:pos x="326" y="122"/>
                </a:cxn>
                <a:cxn ang="0">
                  <a:pos x="306" y="113"/>
                </a:cxn>
                <a:cxn ang="0">
                  <a:pos x="286" y="102"/>
                </a:cxn>
                <a:cxn ang="0">
                  <a:pos x="268" y="93"/>
                </a:cxn>
                <a:cxn ang="0">
                  <a:pos x="248" y="84"/>
                </a:cxn>
                <a:cxn ang="0">
                  <a:pos x="228" y="75"/>
                </a:cxn>
                <a:cxn ang="0">
                  <a:pos x="206" y="68"/>
                </a:cxn>
                <a:cxn ang="0">
                  <a:pos x="186" y="62"/>
                </a:cxn>
                <a:cxn ang="0">
                  <a:pos x="166" y="60"/>
                </a:cxn>
                <a:cxn ang="0">
                  <a:pos x="146" y="60"/>
                </a:cxn>
                <a:cxn ang="0">
                  <a:pos x="128" y="64"/>
                </a:cxn>
                <a:cxn ang="0">
                  <a:pos x="111" y="71"/>
                </a:cxn>
                <a:cxn ang="0">
                  <a:pos x="97" y="82"/>
                </a:cxn>
                <a:cxn ang="0">
                  <a:pos x="82" y="95"/>
                </a:cxn>
                <a:cxn ang="0">
                  <a:pos x="69" y="111"/>
                </a:cxn>
                <a:cxn ang="0">
                  <a:pos x="58" y="128"/>
                </a:cxn>
                <a:cxn ang="0">
                  <a:pos x="49" y="142"/>
                </a:cxn>
                <a:cxn ang="0">
                  <a:pos x="38" y="162"/>
                </a:cxn>
                <a:cxn ang="0">
                  <a:pos x="33" y="173"/>
                </a:cxn>
              </a:cxnLst>
              <a:rect l="0" t="0" r="r" b="b"/>
              <a:pathLst>
                <a:path w="548" h="173">
                  <a:moveTo>
                    <a:pt x="0" y="162"/>
                  </a:moveTo>
                  <a:lnTo>
                    <a:pt x="2" y="157"/>
                  </a:lnTo>
                  <a:lnTo>
                    <a:pt x="4" y="151"/>
                  </a:lnTo>
                  <a:lnTo>
                    <a:pt x="6" y="146"/>
                  </a:lnTo>
                  <a:lnTo>
                    <a:pt x="9" y="142"/>
                  </a:lnTo>
                  <a:lnTo>
                    <a:pt x="11" y="135"/>
                  </a:lnTo>
                  <a:lnTo>
                    <a:pt x="15" y="131"/>
                  </a:lnTo>
                  <a:lnTo>
                    <a:pt x="18" y="126"/>
                  </a:lnTo>
                  <a:lnTo>
                    <a:pt x="20" y="122"/>
                  </a:lnTo>
                  <a:lnTo>
                    <a:pt x="24" y="117"/>
                  </a:lnTo>
                  <a:lnTo>
                    <a:pt x="27" y="111"/>
                  </a:lnTo>
                  <a:lnTo>
                    <a:pt x="29" y="108"/>
                  </a:lnTo>
                  <a:lnTo>
                    <a:pt x="35" y="102"/>
                  </a:lnTo>
                  <a:lnTo>
                    <a:pt x="37" y="99"/>
                  </a:lnTo>
                  <a:lnTo>
                    <a:pt x="40" y="95"/>
                  </a:lnTo>
                  <a:lnTo>
                    <a:pt x="44" y="91"/>
                  </a:lnTo>
                  <a:lnTo>
                    <a:pt x="49" y="86"/>
                  </a:lnTo>
                  <a:lnTo>
                    <a:pt x="51" y="82"/>
                  </a:lnTo>
                  <a:lnTo>
                    <a:pt x="55" y="79"/>
                  </a:lnTo>
                  <a:lnTo>
                    <a:pt x="58" y="75"/>
                  </a:lnTo>
                  <a:lnTo>
                    <a:pt x="62" y="71"/>
                  </a:lnTo>
                  <a:lnTo>
                    <a:pt x="67" y="68"/>
                  </a:lnTo>
                  <a:lnTo>
                    <a:pt x="71" y="66"/>
                  </a:lnTo>
                  <a:lnTo>
                    <a:pt x="75" y="62"/>
                  </a:lnTo>
                  <a:lnTo>
                    <a:pt x="80" y="60"/>
                  </a:lnTo>
                  <a:lnTo>
                    <a:pt x="84" y="57"/>
                  </a:lnTo>
                  <a:lnTo>
                    <a:pt x="87" y="53"/>
                  </a:lnTo>
                  <a:lnTo>
                    <a:pt x="91" y="51"/>
                  </a:lnTo>
                  <a:lnTo>
                    <a:pt x="97" y="48"/>
                  </a:lnTo>
                  <a:lnTo>
                    <a:pt x="100" y="46"/>
                  </a:lnTo>
                  <a:lnTo>
                    <a:pt x="106" y="44"/>
                  </a:lnTo>
                  <a:lnTo>
                    <a:pt x="109" y="42"/>
                  </a:lnTo>
                  <a:lnTo>
                    <a:pt x="115" y="40"/>
                  </a:lnTo>
                  <a:lnTo>
                    <a:pt x="118" y="39"/>
                  </a:lnTo>
                  <a:lnTo>
                    <a:pt x="124" y="37"/>
                  </a:lnTo>
                  <a:lnTo>
                    <a:pt x="128" y="35"/>
                  </a:lnTo>
                  <a:lnTo>
                    <a:pt x="133" y="33"/>
                  </a:lnTo>
                  <a:lnTo>
                    <a:pt x="137" y="31"/>
                  </a:lnTo>
                  <a:lnTo>
                    <a:pt x="142" y="31"/>
                  </a:lnTo>
                  <a:lnTo>
                    <a:pt x="146" y="29"/>
                  </a:lnTo>
                  <a:lnTo>
                    <a:pt x="151" y="29"/>
                  </a:lnTo>
                  <a:lnTo>
                    <a:pt x="157" y="28"/>
                  </a:lnTo>
                  <a:lnTo>
                    <a:pt x="162" y="28"/>
                  </a:lnTo>
                  <a:lnTo>
                    <a:pt x="166" y="28"/>
                  </a:lnTo>
                  <a:lnTo>
                    <a:pt x="171" y="28"/>
                  </a:lnTo>
                  <a:lnTo>
                    <a:pt x="177" y="28"/>
                  </a:lnTo>
                  <a:lnTo>
                    <a:pt x="182" y="28"/>
                  </a:lnTo>
                  <a:lnTo>
                    <a:pt x="186" y="28"/>
                  </a:lnTo>
                  <a:lnTo>
                    <a:pt x="191" y="29"/>
                  </a:lnTo>
                  <a:lnTo>
                    <a:pt x="197" y="29"/>
                  </a:lnTo>
                  <a:lnTo>
                    <a:pt x="200" y="29"/>
                  </a:lnTo>
                  <a:lnTo>
                    <a:pt x="206" y="29"/>
                  </a:lnTo>
                  <a:lnTo>
                    <a:pt x="211" y="31"/>
                  </a:lnTo>
                  <a:lnTo>
                    <a:pt x="215" y="31"/>
                  </a:lnTo>
                  <a:lnTo>
                    <a:pt x="220" y="33"/>
                  </a:lnTo>
                  <a:lnTo>
                    <a:pt x="226" y="35"/>
                  </a:lnTo>
                  <a:lnTo>
                    <a:pt x="231" y="37"/>
                  </a:lnTo>
                  <a:lnTo>
                    <a:pt x="237" y="39"/>
                  </a:lnTo>
                  <a:lnTo>
                    <a:pt x="240" y="40"/>
                  </a:lnTo>
                  <a:lnTo>
                    <a:pt x="246" y="42"/>
                  </a:lnTo>
                  <a:lnTo>
                    <a:pt x="251" y="44"/>
                  </a:lnTo>
                  <a:lnTo>
                    <a:pt x="255" y="46"/>
                  </a:lnTo>
                  <a:lnTo>
                    <a:pt x="260" y="49"/>
                  </a:lnTo>
                  <a:lnTo>
                    <a:pt x="266" y="53"/>
                  </a:lnTo>
                  <a:lnTo>
                    <a:pt x="271" y="57"/>
                  </a:lnTo>
                  <a:lnTo>
                    <a:pt x="277" y="59"/>
                  </a:lnTo>
                  <a:lnTo>
                    <a:pt x="280" y="62"/>
                  </a:lnTo>
                  <a:lnTo>
                    <a:pt x="286" y="64"/>
                  </a:lnTo>
                  <a:lnTo>
                    <a:pt x="291" y="68"/>
                  </a:lnTo>
                  <a:lnTo>
                    <a:pt x="295" y="70"/>
                  </a:lnTo>
                  <a:lnTo>
                    <a:pt x="299" y="71"/>
                  </a:lnTo>
                  <a:lnTo>
                    <a:pt x="304" y="73"/>
                  </a:lnTo>
                  <a:lnTo>
                    <a:pt x="308" y="77"/>
                  </a:lnTo>
                  <a:lnTo>
                    <a:pt x="311" y="79"/>
                  </a:lnTo>
                  <a:lnTo>
                    <a:pt x="317" y="80"/>
                  </a:lnTo>
                  <a:lnTo>
                    <a:pt x="320" y="82"/>
                  </a:lnTo>
                  <a:lnTo>
                    <a:pt x="326" y="84"/>
                  </a:lnTo>
                  <a:lnTo>
                    <a:pt x="330" y="86"/>
                  </a:lnTo>
                  <a:lnTo>
                    <a:pt x="333" y="88"/>
                  </a:lnTo>
                  <a:lnTo>
                    <a:pt x="337" y="90"/>
                  </a:lnTo>
                  <a:lnTo>
                    <a:pt x="342" y="91"/>
                  </a:lnTo>
                  <a:lnTo>
                    <a:pt x="346" y="91"/>
                  </a:lnTo>
                  <a:lnTo>
                    <a:pt x="350" y="93"/>
                  </a:lnTo>
                  <a:lnTo>
                    <a:pt x="353" y="93"/>
                  </a:lnTo>
                  <a:lnTo>
                    <a:pt x="357" y="95"/>
                  </a:lnTo>
                  <a:lnTo>
                    <a:pt x="362" y="97"/>
                  </a:lnTo>
                  <a:lnTo>
                    <a:pt x="370" y="99"/>
                  </a:lnTo>
                  <a:lnTo>
                    <a:pt x="377" y="100"/>
                  </a:lnTo>
                  <a:lnTo>
                    <a:pt x="384" y="100"/>
                  </a:lnTo>
                  <a:lnTo>
                    <a:pt x="390" y="102"/>
                  </a:lnTo>
                  <a:lnTo>
                    <a:pt x="395" y="102"/>
                  </a:lnTo>
                  <a:lnTo>
                    <a:pt x="401" y="102"/>
                  </a:lnTo>
                  <a:lnTo>
                    <a:pt x="408" y="102"/>
                  </a:lnTo>
                  <a:lnTo>
                    <a:pt x="411" y="102"/>
                  </a:lnTo>
                  <a:lnTo>
                    <a:pt x="417" y="102"/>
                  </a:lnTo>
                  <a:lnTo>
                    <a:pt x="422" y="100"/>
                  </a:lnTo>
                  <a:lnTo>
                    <a:pt x="428" y="99"/>
                  </a:lnTo>
                  <a:lnTo>
                    <a:pt x="432" y="99"/>
                  </a:lnTo>
                  <a:lnTo>
                    <a:pt x="437" y="97"/>
                  </a:lnTo>
                  <a:lnTo>
                    <a:pt x="441" y="95"/>
                  </a:lnTo>
                  <a:lnTo>
                    <a:pt x="446" y="93"/>
                  </a:lnTo>
                  <a:lnTo>
                    <a:pt x="450" y="91"/>
                  </a:lnTo>
                  <a:lnTo>
                    <a:pt x="453" y="90"/>
                  </a:lnTo>
                  <a:lnTo>
                    <a:pt x="457" y="86"/>
                  </a:lnTo>
                  <a:lnTo>
                    <a:pt x="461" y="84"/>
                  </a:lnTo>
                  <a:lnTo>
                    <a:pt x="464" y="82"/>
                  </a:lnTo>
                  <a:lnTo>
                    <a:pt x="470" y="79"/>
                  </a:lnTo>
                  <a:lnTo>
                    <a:pt x="475" y="73"/>
                  </a:lnTo>
                  <a:lnTo>
                    <a:pt x="481" y="66"/>
                  </a:lnTo>
                  <a:lnTo>
                    <a:pt x="486" y="60"/>
                  </a:lnTo>
                  <a:lnTo>
                    <a:pt x="492" y="53"/>
                  </a:lnTo>
                  <a:lnTo>
                    <a:pt x="495" y="46"/>
                  </a:lnTo>
                  <a:lnTo>
                    <a:pt x="501" y="40"/>
                  </a:lnTo>
                  <a:lnTo>
                    <a:pt x="502" y="33"/>
                  </a:lnTo>
                  <a:lnTo>
                    <a:pt x="506" y="28"/>
                  </a:lnTo>
                  <a:lnTo>
                    <a:pt x="510" y="22"/>
                  </a:lnTo>
                  <a:lnTo>
                    <a:pt x="512" y="17"/>
                  </a:lnTo>
                  <a:lnTo>
                    <a:pt x="513" y="11"/>
                  </a:lnTo>
                  <a:lnTo>
                    <a:pt x="515" y="8"/>
                  </a:lnTo>
                  <a:lnTo>
                    <a:pt x="517" y="4"/>
                  </a:lnTo>
                  <a:lnTo>
                    <a:pt x="517" y="2"/>
                  </a:lnTo>
                  <a:lnTo>
                    <a:pt x="519" y="0"/>
                  </a:lnTo>
                  <a:lnTo>
                    <a:pt x="519" y="0"/>
                  </a:lnTo>
                  <a:lnTo>
                    <a:pt x="548" y="24"/>
                  </a:lnTo>
                  <a:lnTo>
                    <a:pt x="546" y="26"/>
                  </a:lnTo>
                  <a:lnTo>
                    <a:pt x="544" y="29"/>
                  </a:lnTo>
                  <a:lnTo>
                    <a:pt x="544" y="31"/>
                  </a:lnTo>
                  <a:lnTo>
                    <a:pt x="543" y="33"/>
                  </a:lnTo>
                  <a:lnTo>
                    <a:pt x="541" y="37"/>
                  </a:lnTo>
                  <a:lnTo>
                    <a:pt x="539" y="40"/>
                  </a:lnTo>
                  <a:lnTo>
                    <a:pt x="537" y="44"/>
                  </a:lnTo>
                  <a:lnTo>
                    <a:pt x="535" y="48"/>
                  </a:lnTo>
                  <a:lnTo>
                    <a:pt x="532" y="51"/>
                  </a:lnTo>
                  <a:lnTo>
                    <a:pt x="530" y="57"/>
                  </a:lnTo>
                  <a:lnTo>
                    <a:pt x="526" y="60"/>
                  </a:lnTo>
                  <a:lnTo>
                    <a:pt x="524" y="66"/>
                  </a:lnTo>
                  <a:lnTo>
                    <a:pt x="521" y="71"/>
                  </a:lnTo>
                  <a:lnTo>
                    <a:pt x="517" y="77"/>
                  </a:lnTo>
                  <a:lnTo>
                    <a:pt x="513" y="80"/>
                  </a:lnTo>
                  <a:lnTo>
                    <a:pt x="510" y="86"/>
                  </a:lnTo>
                  <a:lnTo>
                    <a:pt x="504" y="90"/>
                  </a:lnTo>
                  <a:lnTo>
                    <a:pt x="501" y="95"/>
                  </a:lnTo>
                  <a:lnTo>
                    <a:pt x="495" y="100"/>
                  </a:lnTo>
                  <a:lnTo>
                    <a:pt x="492" y="104"/>
                  </a:lnTo>
                  <a:lnTo>
                    <a:pt x="486" y="110"/>
                  </a:lnTo>
                  <a:lnTo>
                    <a:pt x="482" y="113"/>
                  </a:lnTo>
                  <a:lnTo>
                    <a:pt x="477" y="117"/>
                  </a:lnTo>
                  <a:lnTo>
                    <a:pt x="472" y="120"/>
                  </a:lnTo>
                  <a:lnTo>
                    <a:pt x="464" y="124"/>
                  </a:lnTo>
                  <a:lnTo>
                    <a:pt x="459" y="128"/>
                  </a:lnTo>
                  <a:lnTo>
                    <a:pt x="453" y="130"/>
                  </a:lnTo>
                  <a:lnTo>
                    <a:pt x="446" y="131"/>
                  </a:lnTo>
                  <a:lnTo>
                    <a:pt x="441" y="135"/>
                  </a:lnTo>
                  <a:lnTo>
                    <a:pt x="433" y="137"/>
                  </a:lnTo>
                  <a:lnTo>
                    <a:pt x="426" y="137"/>
                  </a:lnTo>
                  <a:lnTo>
                    <a:pt x="421" y="137"/>
                  </a:lnTo>
                  <a:lnTo>
                    <a:pt x="413" y="137"/>
                  </a:lnTo>
                  <a:lnTo>
                    <a:pt x="408" y="139"/>
                  </a:lnTo>
                  <a:lnTo>
                    <a:pt x="401" y="137"/>
                  </a:lnTo>
                  <a:lnTo>
                    <a:pt x="395" y="137"/>
                  </a:lnTo>
                  <a:lnTo>
                    <a:pt x="388" y="137"/>
                  </a:lnTo>
                  <a:lnTo>
                    <a:pt x="382" y="137"/>
                  </a:lnTo>
                  <a:lnTo>
                    <a:pt x="377" y="135"/>
                  </a:lnTo>
                  <a:lnTo>
                    <a:pt x="371" y="135"/>
                  </a:lnTo>
                  <a:lnTo>
                    <a:pt x="364" y="133"/>
                  </a:lnTo>
                  <a:lnTo>
                    <a:pt x="359" y="131"/>
                  </a:lnTo>
                  <a:lnTo>
                    <a:pt x="353" y="130"/>
                  </a:lnTo>
                  <a:lnTo>
                    <a:pt x="348" y="130"/>
                  </a:lnTo>
                  <a:lnTo>
                    <a:pt x="342" y="128"/>
                  </a:lnTo>
                  <a:lnTo>
                    <a:pt x="339" y="126"/>
                  </a:lnTo>
                  <a:lnTo>
                    <a:pt x="331" y="124"/>
                  </a:lnTo>
                  <a:lnTo>
                    <a:pt x="326" y="122"/>
                  </a:lnTo>
                  <a:lnTo>
                    <a:pt x="322" y="120"/>
                  </a:lnTo>
                  <a:lnTo>
                    <a:pt x="317" y="117"/>
                  </a:lnTo>
                  <a:lnTo>
                    <a:pt x="311" y="115"/>
                  </a:lnTo>
                  <a:lnTo>
                    <a:pt x="306" y="113"/>
                  </a:lnTo>
                  <a:lnTo>
                    <a:pt x="300" y="110"/>
                  </a:lnTo>
                  <a:lnTo>
                    <a:pt x="297" y="108"/>
                  </a:lnTo>
                  <a:lnTo>
                    <a:pt x="291" y="106"/>
                  </a:lnTo>
                  <a:lnTo>
                    <a:pt x="286" y="102"/>
                  </a:lnTo>
                  <a:lnTo>
                    <a:pt x="282" y="100"/>
                  </a:lnTo>
                  <a:lnTo>
                    <a:pt x="277" y="99"/>
                  </a:lnTo>
                  <a:lnTo>
                    <a:pt x="271" y="95"/>
                  </a:lnTo>
                  <a:lnTo>
                    <a:pt x="268" y="93"/>
                  </a:lnTo>
                  <a:lnTo>
                    <a:pt x="262" y="91"/>
                  </a:lnTo>
                  <a:lnTo>
                    <a:pt x="257" y="90"/>
                  </a:lnTo>
                  <a:lnTo>
                    <a:pt x="253" y="86"/>
                  </a:lnTo>
                  <a:lnTo>
                    <a:pt x="248" y="84"/>
                  </a:lnTo>
                  <a:lnTo>
                    <a:pt x="242" y="80"/>
                  </a:lnTo>
                  <a:lnTo>
                    <a:pt x="237" y="79"/>
                  </a:lnTo>
                  <a:lnTo>
                    <a:pt x="231" y="77"/>
                  </a:lnTo>
                  <a:lnTo>
                    <a:pt x="228" y="75"/>
                  </a:lnTo>
                  <a:lnTo>
                    <a:pt x="222" y="73"/>
                  </a:lnTo>
                  <a:lnTo>
                    <a:pt x="217" y="71"/>
                  </a:lnTo>
                  <a:lnTo>
                    <a:pt x="211" y="70"/>
                  </a:lnTo>
                  <a:lnTo>
                    <a:pt x="206" y="68"/>
                  </a:lnTo>
                  <a:lnTo>
                    <a:pt x="200" y="66"/>
                  </a:lnTo>
                  <a:lnTo>
                    <a:pt x="197" y="66"/>
                  </a:lnTo>
                  <a:lnTo>
                    <a:pt x="191" y="62"/>
                  </a:lnTo>
                  <a:lnTo>
                    <a:pt x="186" y="62"/>
                  </a:lnTo>
                  <a:lnTo>
                    <a:pt x="180" y="62"/>
                  </a:lnTo>
                  <a:lnTo>
                    <a:pt x="177" y="62"/>
                  </a:lnTo>
                  <a:lnTo>
                    <a:pt x="169" y="60"/>
                  </a:lnTo>
                  <a:lnTo>
                    <a:pt x="166" y="60"/>
                  </a:lnTo>
                  <a:lnTo>
                    <a:pt x="160" y="60"/>
                  </a:lnTo>
                  <a:lnTo>
                    <a:pt x="157" y="60"/>
                  </a:lnTo>
                  <a:lnTo>
                    <a:pt x="151" y="60"/>
                  </a:lnTo>
                  <a:lnTo>
                    <a:pt x="146" y="60"/>
                  </a:lnTo>
                  <a:lnTo>
                    <a:pt x="142" y="60"/>
                  </a:lnTo>
                  <a:lnTo>
                    <a:pt x="137" y="62"/>
                  </a:lnTo>
                  <a:lnTo>
                    <a:pt x="133" y="62"/>
                  </a:lnTo>
                  <a:lnTo>
                    <a:pt x="128" y="64"/>
                  </a:lnTo>
                  <a:lnTo>
                    <a:pt x="124" y="66"/>
                  </a:lnTo>
                  <a:lnTo>
                    <a:pt x="120" y="68"/>
                  </a:lnTo>
                  <a:lnTo>
                    <a:pt x="115" y="70"/>
                  </a:lnTo>
                  <a:lnTo>
                    <a:pt x="111" y="71"/>
                  </a:lnTo>
                  <a:lnTo>
                    <a:pt x="108" y="73"/>
                  </a:lnTo>
                  <a:lnTo>
                    <a:pt x="106" y="77"/>
                  </a:lnTo>
                  <a:lnTo>
                    <a:pt x="102" y="79"/>
                  </a:lnTo>
                  <a:lnTo>
                    <a:pt x="97" y="82"/>
                  </a:lnTo>
                  <a:lnTo>
                    <a:pt x="93" y="84"/>
                  </a:lnTo>
                  <a:lnTo>
                    <a:pt x="89" y="90"/>
                  </a:lnTo>
                  <a:lnTo>
                    <a:pt x="86" y="91"/>
                  </a:lnTo>
                  <a:lnTo>
                    <a:pt x="82" y="95"/>
                  </a:lnTo>
                  <a:lnTo>
                    <a:pt x="80" y="99"/>
                  </a:lnTo>
                  <a:lnTo>
                    <a:pt x="77" y="102"/>
                  </a:lnTo>
                  <a:lnTo>
                    <a:pt x="73" y="108"/>
                  </a:lnTo>
                  <a:lnTo>
                    <a:pt x="69" y="111"/>
                  </a:lnTo>
                  <a:lnTo>
                    <a:pt x="67" y="115"/>
                  </a:lnTo>
                  <a:lnTo>
                    <a:pt x="64" y="119"/>
                  </a:lnTo>
                  <a:lnTo>
                    <a:pt x="62" y="122"/>
                  </a:lnTo>
                  <a:lnTo>
                    <a:pt x="58" y="128"/>
                  </a:lnTo>
                  <a:lnTo>
                    <a:pt x="57" y="131"/>
                  </a:lnTo>
                  <a:lnTo>
                    <a:pt x="55" y="135"/>
                  </a:lnTo>
                  <a:lnTo>
                    <a:pt x="51" y="139"/>
                  </a:lnTo>
                  <a:lnTo>
                    <a:pt x="49" y="142"/>
                  </a:lnTo>
                  <a:lnTo>
                    <a:pt x="47" y="146"/>
                  </a:lnTo>
                  <a:lnTo>
                    <a:pt x="46" y="150"/>
                  </a:lnTo>
                  <a:lnTo>
                    <a:pt x="42" y="157"/>
                  </a:lnTo>
                  <a:lnTo>
                    <a:pt x="38" y="162"/>
                  </a:lnTo>
                  <a:lnTo>
                    <a:pt x="37" y="166"/>
                  </a:lnTo>
                  <a:lnTo>
                    <a:pt x="35" y="170"/>
                  </a:lnTo>
                  <a:lnTo>
                    <a:pt x="33" y="173"/>
                  </a:lnTo>
                  <a:lnTo>
                    <a:pt x="33" y="173"/>
                  </a:lnTo>
                  <a:lnTo>
                    <a:pt x="0" y="162"/>
                  </a:lnTo>
                  <a:lnTo>
                    <a:pt x="0" y="162"/>
                  </a:lnTo>
                  <a:close/>
                </a:path>
              </a:pathLst>
            </a:custGeom>
            <a:grp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3" name="Freeform 19"/>
            <p:cNvSpPr>
              <a:spLocks/>
            </p:cNvSpPr>
            <p:nvPr/>
          </p:nvSpPr>
          <p:spPr bwMode="auto">
            <a:xfrm>
              <a:off x="3777" y="1481"/>
              <a:ext cx="548" cy="173"/>
            </a:xfrm>
            <a:custGeom>
              <a:avLst/>
              <a:gdLst/>
              <a:ahLst/>
              <a:cxnLst>
                <a:cxn ang="0">
                  <a:pos x="7" y="145"/>
                </a:cxn>
                <a:cxn ang="0">
                  <a:pos x="18" y="124"/>
                </a:cxn>
                <a:cxn ang="0">
                  <a:pos x="31" y="105"/>
                </a:cxn>
                <a:cxn ang="0">
                  <a:pos x="45" y="89"/>
                </a:cxn>
                <a:cxn ang="0">
                  <a:pos x="60" y="74"/>
                </a:cxn>
                <a:cxn ang="0">
                  <a:pos x="74" y="62"/>
                </a:cxn>
                <a:cxn ang="0">
                  <a:pos x="93" y="51"/>
                </a:cxn>
                <a:cxn ang="0">
                  <a:pos x="111" y="42"/>
                </a:cxn>
                <a:cxn ang="0">
                  <a:pos x="129" y="34"/>
                </a:cxn>
                <a:cxn ang="0">
                  <a:pos x="147" y="29"/>
                </a:cxn>
                <a:cxn ang="0">
                  <a:pos x="167" y="27"/>
                </a:cxn>
                <a:cxn ang="0">
                  <a:pos x="185" y="27"/>
                </a:cxn>
                <a:cxn ang="0">
                  <a:pos x="205" y="29"/>
                </a:cxn>
                <a:cxn ang="0">
                  <a:pos x="225" y="34"/>
                </a:cxn>
                <a:cxn ang="0">
                  <a:pos x="245" y="42"/>
                </a:cxn>
                <a:cxn ang="0">
                  <a:pos x="267" y="51"/>
                </a:cxn>
                <a:cxn ang="0">
                  <a:pos x="285" y="62"/>
                </a:cxn>
                <a:cxn ang="0">
                  <a:pos x="304" y="73"/>
                </a:cxn>
                <a:cxn ang="0">
                  <a:pos x="322" y="82"/>
                </a:cxn>
                <a:cxn ang="0">
                  <a:pos x="338" y="87"/>
                </a:cxn>
                <a:cxn ang="0">
                  <a:pos x="353" y="93"/>
                </a:cxn>
                <a:cxn ang="0">
                  <a:pos x="367" y="96"/>
                </a:cxn>
                <a:cxn ang="0">
                  <a:pos x="391" y="102"/>
                </a:cxn>
                <a:cxn ang="0">
                  <a:pos x="413" y="102"/>
                </a:cxn>
                <a:cxn ang="0">
                  <a:pos x="433" y="98"/>
                </a:cxn>
                <a:cxn ang="0">
                  <a:pos x="449" y="91"/>
                </a:cxn>
                <a:cxn ang="0">
                  <a:pos x="466" y="82"/>
                </a:cxn>
                <a:cxn ang="0">
                  <a:pos x="488" y="60"/>
                </a:cxn>
                <a:cxn ang="0">
                  <a:pos x="504" y="33"/>
                </a:cxn>
                <a:cxn ang="0">
                  <a:pos x="513" y="11"/>
                </a:cxn>
                <a:cxn ang="0">
                  <a:pos x="548" y="23"/>
                </a:cxn>
                <a:cxn ang="0">
                  <a:pos x="542" y="33"/>
                </a:cxn>
                <a:cxn ang="0">
                  <a:pos x="535" y="47"/>
                </a:cxn>
                <a:cxn ang="0">
                  <a:pos x="524" y="65"/>
                </a:cxn>
                <a:cxn ang="0">
                  <a:pos x="509" y="85"/>
                </a:cxn>
                <a:cxn ang="0">
                  <a:pos x="491" y="104"/>
                </a:cxn>
                <a:cxn ang="0">
                  <a:pos x="471" y="120"/>
                </a:cxn>
                <a:cxn ang="0">
                  <a:pos x="447" y="133"/>
                </a:cxn>
                <a:cxn ang="0">
                  <a:pos x="420" y="136"/>
                </a:cxn>
                <a:cxn ang="0">
                  <a:pos x="395" y="136"/>
                </a:cxn>
                <a:cxn ang="0">
                  <a:pos x="371" y="135"/>
                </a:cxn>
                <a:cxn ang="0">
                  <a:pos x="347" y="129"/>
                </a:cxn>
                <a:cxn ang="0">
                  <a:pos x="326" y="122"/>
                </a:cxn>
                <a:cxn ang="0">
                  <a:pos x="306" y="113"/>
                </a:cxn>
                <a:cxn ang="0">
                  <a:pos x="285" y="102"/>
                </a:cxn>
                <a:cxn ang="0">
                  <a:pos x="267" y="93"/>
                </a:cxn>
                <a:cxn ang="0">
                  <a:pos x="247" y="84"/>
                </a:cxn>
                <a:cxn ang="0">
                  <a:pos x="227" y="74"/>
                </a:cxn>
                <a:cxn ang="0">
                  <a:pos x="205" y="67"/>
                </a:cxn>
                <a:cxn ang="0">
                  <a:pos x="185" y="62"/>
                </a:cxn>
                <a:cxn ang="0">
                  <a:pos x="165" y="60"/>
                </a:cxn>
                <a:cxn ang="0">
                  <a:pos x="145" y="60"/>
                </a:cxn>
                <a:cxn ang="0">
                  <a:pos x="129" y="62"/>
                </a:cxn>
                <a:cxn ang="0">
                  <a:pos x="113" y="69"/>
                </a:cxn>
                <a:cxn ang="0">
                  <a:pos x="98" y="80"/>
                </a:cxn>
                <a:cxn ang="0">
                  <a:pos x="83" y="94"/>
                </a:cxn>
                <a:cxn ang="0">
                  <a:pos x="71" y="109"/>
                </a:cxn>
                <a:cxn ang="0">
                  <a:pos x="60" y="125"/>
                </a:cxn>
                <a:cxn ang="0">
                  <a:pos x="49" y="142"/>
                </a:cxn>
                <a:cxn ang="0">
                  <a:pos x="40" y="162"/>
                </a:cxn>
                <a:cxn ang="0">
                  <a:pos x="34" y="173"/>
                </a:cxn>
              </a:cxnLst>
              <a:rect l="0" t="0" r="r" b="b"/>
              <a:pathLst>
                <a:path w="548" h="173">
                  <a:moveTo>
                    <a:pt x="0" y="162"/>
                  </a:moveTo>
                  <a:lnTo>
                    <a:pt x="2" y="156"/>
                  </a:lnTo>
                  <a:lnTo>
                    <a:pt x="3" y="151"/>
                  </a:lnTo>
                  <a:lnTo>
                    <a:pt x="7" y="145"/>
                  </a:lnTo>
                  <a:lnTo>
                    <a:pt x="9" y="140"/>
                  </a:lnTo>
                  <a:lnTo>
                    <a:pt x="12" y="135"/>
                  </a:lnTo>
                  <a:lnTo>
                    <a:pt x="14" y="129"/>
                  </a:lnTo>
                  <a:lnTo>
                    <a:pt x="18" y="124"/>
                  </a:lnTo>
                  <a:lnTo>
                    <a:pt x="22" y="120"/>
                  </a:lnTo>
                  <a:lnTo>
                    <a:pt x="23" y="115"/>
                  </a:lnTo>
                  <a:lnTo>
                    <a:pt x="27" y="111"/>
                  </a:lnTo>
                  <a:lnTo>
                    <a:pt x="31" y="105"/>
                  </a:lnTo>
                  <a:lnTo>
                    <a:pt x="34" y="102"/>
                  </a:lnTo>
                  <a:lnTo>
                    <a:pt x="38" y="98"/>
                  </a:lnTo>
                  <a:lnTo>
                    <a:pt x="42" y="93"/>
                  </a:lnTo>
                  <a:lnTo>
                    <a:pt x="45" y="89"/>
                  </a:lnTo>
                  <a:lnTo>
                    <a:pt x="49" y="85"/>
                  </a:lnTo>
                  <a:lnTo>
                    <a:pt x="53" y="82"/>
                  </a:lnTo>
                  <a:lnTo>
                    <a:pt x="56" y="78"/>
                  </a:lnTo>
                  <a:lnTo>
                    <a:pt x="60" y="74"/>
                  </a:lnTo>
                  <a:lnTo>
                    <a:pt x="63" y="71"/>
                  </a:lnTo>
                  <a:lnTo>
                    <a:pt x="67" y="67"/>
                  </a:lnTo>
                  <a:lnTo>
                    <a:pt x="71" y="65"/>
                  </a:lnTo>
                  <a:lnTo>
                    <a:pt x="74" y="62"/>
                  </a:lnTo>
                  <a:lnTo>
                    <a:pt x="80" y="58"/>
                  </a:lnTo>
                  <a:lnTo>
                    <a:pt x="83" y="54"/>
                  </a:lnTo>
                  <a:lnTo>
                    <a:pt x="87" y="53"/>
                  </a:lnTo>
                  <a:lnTo>
                    <a:pt x="93" y="51"/>
                  </a:lnTo>
                  <a:lnTo>
                    <a:pt x="96" y="47"/>
                  </a:lnTo>
                  <a:lnTo>
                    <a:pt x="102" y="45"/>
                  </a:lnTo>
                  <a:lnTo>
                    <a:pt x="105" y="44"/>
                  </a:lnTo>
                  <a:lnTo>
                    <a:pt x="111" y="42"/>
                  </a:lnTo>
                  <a:lnTo>
                    <a:pt x="114" y="40"/>
                  </a:lnTo>
                  <a:lnTo>
                    <a:pt x="120" y="38"/>
                  </a:lnTo>
                  <a:lnTo>
                    <a:pt x="123" y="36"/>
                  </a:lnTo>
                  <a:lnTo>
                    <a:pt x="129" y="34"/>
                  </a:lnTo>
                  <a:lnTo>
                    <a:pt x="133" y="33"/>
                  </a:lnTo>
                  <a:lnTo>
                    <a:pt x="138" y="31"/>
                  </a:lnTo>
                  <a:lnTo>
                    <a:pt x="142" y="31"/>
                  </a:lnTo>
                  <a:lnTo>
                    <a:pt x="147" y="29"/>
                  </a:lnTo>
                  <a:lnTo>
                    <a:pt x="153" y="29"/>
                  </a:lnTo>
                  <a:lnTo>
                    <a:pt x="156" y="27"/>
                  </a:lnTo>
                  <a:lnTo>
                    <a:pt x="162" y="27"/>
                  </a:lnTo>
                  <a:lnTo>
                    <a:pt x="167" y="27"/>
                  </a:lnTo>
                  <a:lnTo>
                    <a:pt x="173" y="27"/>
                  </a:lnTo>
                  <a:lnTo>
                    <a:pt x="176" y="25"/>
                  </a:lnTo>
                  <a:lnTo>
                    <a:pt x="182" y="25"/>
                  </a:lnTo>
                  <a:lnTo>
                    <a:pt x="185" y="27"/>
                  </a:lnTo>
                  <a:lnTo>
                    <a:pt x="191" y="27"/>
                  </a:lnTo>
                  <a:lnTo>
                    <a:pt x="196" y="27"/>
                  </a:lnTo>
                  <a:lnTo>
                    <a:pt x="202" y="29"/>
                  </a:lnTo>
                  <a:lnTo>
                    <a:pt x="205" y="29"/>
                  </a:lnTo>
                  <a:lnTo>
                    <a:pt x="211" y="31"/>
                  </a:lnTo>
                  <a:lnTo>
                    <a:pt x="216" y="31"/>
                  </a:lnTo>
                  <a:lnTo>
                    <a:pt x="222" y="33"/>
                  </a:lnTo>
                  <a:lnTo>
                    <a:pt x="225" y="34"/>
                  </a:lnTo>
                  <a:lnTo>
                    <a:pt x="231" y="36"/>
                  </a:lnTo>
                  <a:lnTo>
                    <a:pt x="236" y="38"/>
                  </a:lnTo>
                  <a:lnTo>
                    <a:pt x="242" y="40"/>
                  </a:lnTo>
                  <a:lnTo>
                    <a:pt x="245" y="42"/>
                  </a:lnTo>
                  <a:lnTo>
                    <a:pt x="251" y="44"/>
                  </a:lnTo>
                  <a:lnTo>
                    <a:pt x="256" y="45"/>
                  </a:lnTo>
                  <a:lnTo>
                    <a:pt x="262" y="49"/>
                  </a:lnTo>
                  <a:lnTo>
                    <a:pt x="267" y="51"/>
                  </a:lnTo>
                  <a:lnTo>
                    <a:pt x="271" y="54"/>
                  </a:lnTo>
                  <a:lnTo>
                    <a:pt x="276" y="58"/>
                  </a:lnTo>
                  <a:lnTo>
                    <a:pt x="282" y="60"/>
                  </a:lnTo>
                  <a:lnTo>
                    <a:pt x="285" y="62"/>
                  </a:lnTo>
                  <a:lnTo>
                    <a:pt x="291" y="65"/>
                  </a:lnTo>
                  <a:lnTo>
                    <a:pt x="295" y="67"/>
                  </a:lnTo>
                  <a:lnTo>
                    <a:pt x="300" y="69"/>
                  </a:lnTo>
                  <a:lnTo>
                    <a:pt x="304" y="73"/>
                  </a:lnTo>
                  <a:lnTo>
                    <a:pt x="309" y="74"/>
                  </a:lnTo>
                  <a:lnTo>
                    <a:pt x="313" y="76"/>
                  </a:lnTo>
                  <a:lnTo>
                    <a:pt x="316" y="78"/>
                  </a:lnTo>
                  <a:lnTo>
                    <a:pt x="322" y="82"/>
                  </a:lnTo>
                  <a:lnTo>
                    <a:pt x="326" y="84"/>
                  </a:lnTo>
                  <a:lnTo>
                    <a:pt x="329" y="84"/>
                  </a:lnTo>
                  <a:lnTo>
                    <a:pt x="333" y="85"/>
                  </a:lnTo>
                  <a:lnTo>
                    <a:pt x="338" y="87"/>
                  </a:lnTo>
                  <a:lnTo>
                    <a:pt x="342" y="89"/>
                  </a:lnTo>
                  <a:lnTo>
                    <a:pt x="346" y="91"/>
                  </a:lnTo>
                  <a:lnTo>
                    <a:pt x="349" y="91"/>
                  </a:lnTo>
                  <a:lnTo>
                    <a:pt x="353" y="93"/>
                  </a:lnTo>
                  <a:lnTo>
                    <a:pt x="356" y="94"/>
                  </a:lnTo>
                  <a:lnTo>
                    <a:pt x="360" y="94"/>
                  </a:lnTo>
                  <a:lnTo>
                    <a:pt x="364" y="96"/>
                  </a:lnTo>
                  <a:lnTo>
                    <a:pt x="367" y="96"/>
                  </a:lnTo>
                  <a:lnTo>
                    <a:pt x="371" y="98"/>
                  </a:lnTo>
                  <a:lnTo>
                    <a:pt x="378" y="100"/>
                  </a:lnTo>
                  <a:lnTo>
                    <a:pt x="384" y="100"/>
                  </a:lnTo>
                  <a:lnTo>
                    <a:pt x="391" y="102"/>
                  </a:lnTo>
                  <a:lnTo>
                    <a:pt x="397" y="102"/>
                  </a:lnTo>
                  <a:lnTo>
                    <a:pt x="402" y="102"/>
                  </a:lnTo>
                  <a:lnTo>
                    <a:pt x="407" y="102"/>
                  </a:lnTo>
                  <a:lnTo>
                    <a:pt x="413" y="102"/>
                  </a:lnTo>
                  <a:lnTo>
                    <a:pt x="418" y="102"/>
                  </a:lnTo>
                  <a:lnTo>
                    <a:pt x="424" y="100"/>
                  </a:lnTo>
                  <a:lnTo>
                    <a:pt x="427" y="100"/>
                  </a:lnTo>
                  <a:lnTo>
                    <a:pt x="433" y="98"/>
                  </a:lnTo>
                  <a:lnTo>
                    <a:pt x="438" y="98"/>
                  </a:lnTo>
                  <a:lnTo>
                    <a:pt x="442" y="94"/>
                  </a:lnTo>
                  <a:lnTo>
                    <a:pt x="446" y="93"/>
                  </a:lnTo>
                  <a:lnTo>
                    <a:pt x="449" y="91"/>
                  </a:lnTo>
                  <a:lnTo>
                    <a:pt x="455" y="89"/>
                  </a:lnTo>
                  <a:lnTo>
                    <a:pt x="457" y="85"/>
                  </a:lnTo>
                  <a:lnTo>
                    <a:pt x="462" y="84"/>
                  </a:lnTo>
                  <a:lnTo>
                    <a:pt x="466" y="82"/>
                  </a:lnTo>
                  <a:lnTo>
                    <a:pt x="469" y="78"/>
                  </a:lnTo>
                  <a:lnTo>
                    <a:pt x="475" y="73"/>
                  </a:lnTo>
                  <a:lnTo>
                    <a:pt x="482" y="65"/>
                  </a:lnTo>
                  <a:lnTo>
                    <a:pt x="488" y="60"/>
                  </a:lnTo>
                  <a:lnTo>
                    <a:pt x="493" y="53"/>
                  </a:lnTo>
                  <a:lnTo>
                    <a:pt x="497" y="45"/>
                  </a:lnTo>
                  <a:lnTo>
                    <a:pt x="500" y="40"/>
                  </a:lnTo>
                  <a:lnTo>
                    <a:pt x="504" y="33"/>
                  </a:lnTo>
                  <a:lnTo>
                    <a:pt x="508" y="27"/>
                  </a:lnTo>
                  <a:lnTo>
                    <a:pt x="509" y="22"/>
                  </a:lnTo>
                  <a:lnTo>
                    <a:pt x="511" y="16"/>
                  </a:lnTo>
                  <a:lnTo>
                    <a:pt x="513" y="11"/>
                  </a:lnTo>
                  <a:lnTo>
                    <a:pt x="515" y="7"/>
                  </a:lnTo>
                  <a:lnTo>
                    <a:pt x="517" y="2"/>
                  </a:lnTo>
                  <a:lnTo>
                    <a:pt x="518" y="0"/>
                  </a:lnTo>
                  <a:lnTo>
                    <a:pt x="548" y="23"/>
                  </a:lnTo>
                  <a:lnTo>
                    <a:pt x="548" y="23"/>
                  </a:lnTo>
                  <a:lnTo>
                    <a:pt x="546" y="27"/>
                  </a:lnTo>
                  <a:lnTo>
                    <a:pt x="544" y="29"/>
                  </a:lnTo>
                  <a:lnTo>
                    <a:pt x="542" y="33"/>
                  </a:lnTo>
                  <a:lnTo>
                    <a:pt x="540" y="36"/>
                  </a:lnTo>
                  <a:lnTo>
                    <a:pt x="540" y="40"/>
                  </a:lnTo>
                  <a:lnTo>
                    <a:pt x="537" y="44"/>
                  </a:lnTo>
                  <a:lnTo>
                    <a:pt x="535" y="47"/>
                  </a:lnTo>
                  <a:lnTo>
                    <a:pt x="533" y="51"/>
                  </a:lnTo>
                  <a:lnTo>
                    <a:pt x="529" y="54"/>
                  </a:lnTo>
                  <a:lnTo>
                    <a:pt x="526" y="60"/>
                  </a:lnTo>
                  <a:lnTo>
                    <a:pt x="524" y="65"/>
                  </a:lnTo>
                  <a:lnTo>
                    <a:pt x="520" y="69"/>
                  </a:lnTo>
                  <a:lnTo>
                    <a:pt x="518" y="76"/>
                  </a:lnTo>
                  <a:lnTo>
                    <a:pt x="513" y="80"/>
                  </a:lnTo>
                  <a:lnTo>
                    <a:pt x="509" y="85"/>
                  </a:lnTo>
                  <a:lnTo>
                    <a:pt x="506" y="89"/>
                  </a:lnTo>
                  <a:lnTo>
                    <a:pt x="502" y="94"/>
                  </a:lnTo>
                  <a:lnTo>
                    <a:pt x="497" y="100"/>
                  </a:lnTo>
                  <a:lnTo>
                    <a:pt x="491" y="104"/>
                  </a:lnTo>
                  <a:lnTo>
                    <a:pt x="488" y="109"/>
                  </a:lnTo>
                  <a:lnTo>
                    <a:pt x="482" y="113"/>
                  </a:lnTo>
                  <a:lnTo>
                    <a:pt x="477" y="116"/>
                  </a:lnTo>
                  <a:lnTo>
                    <a:pt x="471" y="120"/>
                  </a:lnTo>
                  <a:lnTo>
                    <a:pt x="466" y="124"/>
                  </a:lnTo>
                  <a:lnTo>
                    <a:pt x="458" y="127"/>
                  </a:lnTo>
                  <a:lnTo>
                    <a:pt x="453" y="129"/>
                  </a:lnTo>
                  <a:lnTo>
                    <a:pt x="447" y="133"/>
                  </a:lnTo>
                  <a:lnTo>
                    <a:pt x="440" y="135"/>
                  </a:lnTo>
                  <a:lnTo>
                    <a:pt x="435" y="136"/>
                  </a:lnTo>
                  <a:lnTo>
                    <a:pt x="427" y="136"/>
                  </a:lnTo>
                  <a:lnTo>
                    <a:pt x="420" y="136"/>
                  </a:lnTo>
                  <a:lnTo>
                    <a:pt x="413" y="136"/>
                  </a:lnTo>
                  <a:lnTo>
                    <a:pt x="407" y="138"/>
                  </a:lnTo>
                  <a:lnTo>
                    <a:pt x="400" y="136"/>
                  </a:lnTo>
                  <a:lnTo>
                    <a:pt x="395" y="136"/>
                  </a:lnTo>
                  <a:lnTo>
                    <a:pt x="389" y="136"/>
                  </a:lnTo>
                  <a:lnTo>
                    <a:pt x="384" y="136"/>
                  </a:lnTo>
                  <a:lnTo>
                    <a:pt x="377" y="135"/>
                  </a:lnTo>
                  <a:lnTo>
                    <a:pt x="371" y="135"/>
                  </a:lnTo>
                  <a:lnTo>
                    <a:pt x="364" y="133"/>
                  </a:lnTo>
                  <a:lnTo>
                    <a:pt x="360" y="131"/>
                  </a:lnTo>
                  <a:lnTo>
                    <a:pt x="353" y="129"/>
                  </a:lnTo>
                  <a:lnTo>
                    <a:pt x="347" y="129"/>
                  </a:lnTo>
                  <a:lnTo>
                    <a:pt x="344" y="127"/>
                  </a:lnTo>
                  <a:lnTo>
                    <a:pt x="338" y="125"/>
                  </a:lnTo>
                  <a:lnTo>
                    <a:pt x="331" y="124"/>
                  </a:lnTo>
                  <a:lnTo>
                    <a:pt x="326" y="122"/>
                  </a:lnTo>
                  <a:lnTo>
                    <a:pt x="322" y="120"/>
                  </a:lnTo>
                  <a:lnTo>
                    <a:pt x="316" y="116"/>
                  </a:lnTo>
                  <a:lnTo>
                    <a:pt x="311" y="115"/>
                  </a:lnTo>
                  <a:lnTo>
                    <a:pt x="306" y="113"/>
                  </a:lnTo>
                  <a:lnTo>
                    <a:pt x="300" y="109"/>
                  </a:lnTo>
                  <a:lnTo>
                    <a:pt x="296" y="107"/>
                  </a:lnTo>
                  <a:lnTo>
                    <a:pt x="291" y="105"/>
                  </a:lnTo>
                  <a:lnTo>
                    <a:pt x="285" y="102"/>
                  </a:lnTo>
                  <a:lnTo>
                    <a:pt x="282" y="100"/>
                  </a:lnTo>
                  <a:lnTo>
                    <a:pt x="276" y="98"/>
                  </a:lnTo>
                  <a:lnTo>
                    <a:pt x="271" y="94"/>
                  </a:lnTo>
                  <a:lnTo>
                    <a:pt x="267" y="93"/>
                  </a:lnTo>
                  <a:lnTo>
                    <a:pt x="262" y="91"/>
                  </a:lnTo>
                  <a:lnTo>
                    <a:pt x="256" y="89"/>
                  </a:lnTo>
                  <a:lnTo>
                    <a:pt x="253" y="85"/>
                  </a:lnTo>
                  <a:lnTo>
                    <a:pt x="247" y="84"/>
                  </a:lnTo>
                  <a:lnTo>
                    <a:pt x="242" y="82"/>
                  </a:lnTo>
                  <a:lnTo>
                    <a:pt x="236" y="78"/>
                  </a:lnTo>
                  <a:lnTo>
                    <a:pt x="231" y="76"/>
                  </a:lnTo>
                  <a:lnTo>
                    <a:pt x="227" y="74"/>
                  </a:lnTo>
                  <a:lnTo>
                    <a:pt x="222" y="73"/>
                  </a:lnTo>
                  <a:lnTo>
                    <a:pt x="216" y="71"/>
                  </a:lnTo>
                  <a:lnTo>
                    <a:pt x="211" y="69"/>
                  </a:lnTo>
                  <a:lnTo>
                    <a:pt x="205" y="67"/>
                  </a:lnTo>
                  <a:lnTo>
                    <a:pt x="200" y="65"/>
                  </a:lnTo>
                  <a:lnTo>
                    <a:pt x="196" y="65"/>
                  </a:lnTo>
                  <a:lnTo>
                    <a:pt x="191" y="64"/>
                  </a:lnTo>
                  <a:lnTo>
                    <a:pt x="185" y="62"/>
                  </a:lnTo>
                  <a:lnTo>
                    <a:pt x="182" y="62"/>
                  </a:lnTo>
                  <a:lnTo>
                    <a:pt x="176" y="62"/>
                  </a:lnTo>
                  <a:lnTo>
                    <a:pt x="171" y="60"/>
                  </a:lnTo>
                  <a:lnTo>
                    <a:pt x="165" y="60"/>
                  </a:lnTo>
                  <a:lnTo>
                    <a:pt x="160" y="60"/>
                  </a:lnTo>
                  <a:lnTo>
                    <a:pt x="156" y="60"/>
                  </a:lnTo>
                  <a:lnTo>
                    <a:pt x="151" y="60"/>
                  </a:lnTo>
                  <a:lnTo>
                    <a:pt x="145" y="60"/>
                  </a:lnTo>
                  <a:lnTo>
                    <a:pt x="142" y="60"/>
                  </a:lnTo>
                  <a:lnTo>
                    <a:pt x="138" y="62"/>
                  </a:lnTo>
                  <a:lnTo>
                    <a:pt x="133" y="62"/>
                  </a:lnTo>
                  <a:lnTo>
                    <a:pt x="129" y="62"/>
                  </a:lnTo>
                  <a:lnTo>
                    <a:pt x="123" y="64"/>
                  </a:lnTo>
                  <a:lnTo>
                    <a:pt x="120" y="65"/>
                  </a:lnTo>
                  <a:lnTo>
                    <a:pt x="116" y="67"/>
                  </a:lnTo>
                  <a:lnTo>
                    <a:pt x="113" y="69"/>
                  </a:lnTo>
                  <a:lnTo>
                    <a:pt x="109" y="73"/>
                  </a:lnTo>
                  <a:lnTo>
                    <a:pt x="105" y="74"/>
                  </a:lnTo>
                  <a:lnTo>
                    <a:pt x="102" y="76"/>
                  </a:lnTo>
                  <a:lnTo>
                    <a:pt x="98" y="80"/>
                  </a:lnTo>
                  <a:lnTo>
                    <a:pt x="94" y="84"/>
                  </a:lnTo>
                  <a:lnTo>
                    <a:pt x="91" y="87"/>
                  </a:lnTo>
                  <a:lnTo>
                    <a:pt x="87" y="91"/>
                  </a:lnTo>
                  <a:lnTo>
                    <a:pt x="83" y="94"/>
                  </a:lnTo>
                  <a:lnTo>
                    <a:pt x="80" y="98"/>
                  </a:lnTo>
                  <a:lnTo>
                    <a:pt x="76" y="102"/>
                  </a:lnTo>
                  <a:lnTo>
                    <a:pt x="73" y="105"/>
                  </a:lnTo>
                  <a:lnTo>
                    <a:pt x="71" y="109"/>
                  </a:lnTo>
                  <a:lnTo>
                    <a:pt x="67" y="115"/>
                  </a:lnTo>
                  <a:lnTo>
                    <a:pt x="65" y="118"/>
                  </a:lnTo>
                  <a:lnTo>
                    <a:pt x="62" y="122"/>
                  </a:lnTo>
                  <a:lnTo>
                    <a:pt x="60" y="125"/>
                  </a:lnTo>
                  <a:lnTo>
                    <a:pt x="56" y="129"/>
                  </a:lnTo>
                  <a:lnTo>
                    <a:pt x="54" y="135"/>
                  </a:lnTo>
                  <a:lnTo>
                    <a:pt x="53" y="138"/>
                  </a:lnTo>
                  <a:lnTo>
                    <a:pt x="49" y="142"/>
                  </a:lnTo>
                  <a:lnTo>
                    <a:pt x="47" y="145"/>
                  </a:lnTo>
                  <a:lnTo>
                    <a:pt x="45" y="149"/>
                  </a:lnTo>
                  <a:lnTo>
                    <a:pt x="42" y="155"/>
                  </a:lnTo>
                  <a:lnTo>
                    <a:pt x="40" y="162"/>
                  </a:lnTo>
                  <a:lnTo>
                    <a:pt x="36" y="165"/>
                  </a:lnTo>
                  <a:lnTo>
                    <a:pt x="36" y="169"/>
                  </a:lnTo>
                  <a:lnTo>
                    <a:pt x="34" y="171"/>
                  </a:lnTo>
                  <a:lnTo>
                    <a:pt x="34" y="173"/>
                  </a:lnTo>
                  <a:lnTo>
                    <a:pt x="0" y="162"/>
                  </a:lnTo>
                  <a:lnTo>
                    <a:pt x="0" y="162"/>
                  </a:lnTo>
                  <a:close/>
                </a:path>
              </a:pathLst>
            </a:custGeom>
            <a:grp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4" name="Freeform 20"/>
            <p:cNvSpPr>
              <a:spLocks/>
            </p:cNvSpPr>
            <p:nvPr/>
          </p:nvSpPr>
          <p:spPr bwMode="auto">
            <a:xfrm>
              <a:off x="3526" y="1454"/>
              <a:ext cx="145" cy="40"/>
            </a:xfrm>
            <a:custGeom>
              <a:avLst/>
              <a:gdLst/>
              <a:ahLst/>
              <a:cxnLst>
                <a:cxn ang="0">
                  <a:pos x="105" y="0"/>
                </a:cxn>
                <a:cxn ang="0">
                  <a:pos x="112" y="0"/>
                </a:cxn>
                <a:cxn ang="0">
                  <a:pos x="123" y="0"/>
                </a:cxn>
                <a:cxn ang="0">
                  <a:pos x="134" y="1"/>
                </a:cxn>
                <a:cxn ang="0">
                  <a:pos x="140" y="9"/>
                </a:cxn>
                <a:cxn ang="0">
                  <a:pos x="143" y="18"/>
                </a:cxn>
                <a:cxn ang="0">
                  <a:pos x="140" y="25"/>
                </a:cxn>
                <a:cxn ang="0">
                  <a:pos x="132" y="27"/>
                </a:cxn>
                <a:cxn ang="0">
                  <a:pos x="123" y="27"/>
                </a:cxn>
                <a:cxn ang="0">
                  <a:pos x="116" y="29"/>
                </a:cxn>
                <a:cxn ang="0">
                  <a:pos x="107" y="30"/>
                </a:cxn>
                <a:cxn ang="0">
                  <a:pos x="100" y="30"/>
                </a:cxn>
                <a:cxn ang="0">
                  <a:pos x="92" y="30"/>
                </a:cxn>
                <a:cxn ang="0">
                  <a:pos x="83" y="32"/>
                </a:cxn>
                <a:cxn ang="0">
                  <a:pos x="76" y="32"/>
                </a:cxn>
                <a:cxn ang="0">
                  <a:pos x="67" y="32"/>
                </a:cxn>
                <a:cxn ang="0">
                  <a:pos x="60" y="32"/>
                </a:cxn>
                <a:cxn ang="0">
                  <a:pos x="51" y="32"/>
                </a:cxn>
                <a:cxn ang="0">
                  <a:pos x="43" y="34"/>
                </a:cxn>
                <a:cxn ang="0">
                  <a:pos x="34" y="34"/>
                </a:cxn>
                <a:cxn ang="0">
                  <a:pos x="27" y="36"/>
                </a:cxn>
                <a:cxn ang="0">
                  <a:pos x="20" y="38"/>
                </a:cxn>
                <a:cxn ang="0">
                  <a:pos x="12" y="36"/>
                </a:cxn>
                <a:cxn ang="0">
                  <a:pos x="3" y="32"/>
                </a:cxn>
                <a:cxn ang="0">
                  <a:pos x="1" y="25"/>
                </a:cxn>
                <a:cxn ang="0">
                  <a:pos x="5" y="18"/>
                </a:cxn>
                <a:cxn ang="0">
                  <a:pos x="14" y="10"/>
                </a:cxn>
                <a:cxn ang="0">
                  <a:pos x="25" y="5"/>
                </a:cxn>
                <a:cxn ang="0">
                  <a:pos x="36" y="3"/>
                </a:cxn>
                <a:cxn ang="0">
                  <a:pos x="43" y="3"/>
                </a:cxn>
                <a:cxn ang="0">
                  <a:pos x="54" y="3"/>
                </a:cxn>
                <a:cxn ang="0">
                  <a:pos x="65" y="3"/>
                </a:cxn>
                <a:cxn ang="0">
                  <a:pos x="72" y="3"/>
                </a:cxn>
                <a:cxn ang="0">
                  <a:pos x="83" y="3"/>
                </a:cxn>
                <a:cxn ang="0">
                  <a:pos x="96" y="1"/>
                </a:cxn>
                <a:cxn ang="0">
                  <a:pos x="103" y="0"/>
                </a:cxn>
              </a:cxnLst>
              <a:rect l="0" t="0" r="r" b="b"/>
              <a:pathLst>
                <a:path w="145" h="40">
                  <a:moveTo>
                    <a:pt x="103" y="0"/>
                  </a:moveTo>
                  <a:lnTo>
                    <a:pt x="105" y="0"/>
                  </a:lnTo>
                  <a:lnTo>
                    <a:pt x="109" y="0"/>
                  </a:lnTo>
                  <a:lnTo>
                    <a:pt x="112" y="0"/>
                  </a:lnTo>
                  <a:lnTo>
                    <a:pt x="120" y="0"/>
                  </a:lnTo>
                  <a:lnTo>
                    <a:pt x="123" y="0"/>
                  </a:lnTo>
                  <a:lnTo>
                    <a:pt x="129" y="1"/>
                  </a:lnTo>
                  <a:lnTo>
                    <a:pt x="134" y="1"/>
                  </a:lnTo>
                  <a:lnTo>
                    <a:pt x="140" y="3"/>
                  </a:lnTo>
                  <a:lnTo>
                    <a:pt x="140" y="9"/>
                  </a:lnTo>
                  <a:lnTo>
                    <a:pt x="142" y="12"/>
                  </a:lnTo>
                  <a:lnTo>
                    <a:pt x="143" y="18"/>
                  </a:lnTo>
                  <a:lnTo>
                    <a:pt x="145" y="23"/>
                  </a:lnTo>
                  <a:lnTo>
                    <a:pt x="140" y="25"/>
                  </a:lnTo>
                  <a:lnTo>
                    <a:pt x="136" y="25"/>
                  </a:lnTo>
                  <a:lnTo>
                    <a:pt x="132" y="27"/>
                  </a:lnTo>
                  <a:lnTo>
                    <a:pt x="129" y="27"/>
                  </a:lnTo>
                  <a:lnTo>
                    <a:pt x="123" y="27"/>
                  </a:lnTo>
                  <a:lnTo>
                    <a:pt x="120" y="29"/>
                  </a:lnTo>
                  <a:lnTo>
                    <a:pt x="116" y="29"/>
                  </a:lnTo>
                  <a:lnTo>
                    <a:pt x="112" y="30"/>
                  </a:lnTo>
                  <a:lnTo>
                    <a:pt x="107" y="30"/>
                  </a:lnTo>
                  <a:lnTo>
                    <a:pt x="103" y="30"/>
                  </a:lnTo>
                  <a:lnTo>
                    <a:pt x="100" y="30"/>
                  </a:lnTo>
                  <a:lnTo>
                    <a:pt x="96" y="30"/>
                  </a:lnTo>
                  <a:lnTo>
                    <a:pt x="92" y="30"/>
                  </a:lnTo>
                  <a:lnTo>
                    <a:pt x="89" y="32"/>
                  </a:lnTo>
                  <a:lnTo>
                    <a:pt x="83" y="32"/>
                  </a:lnTo>
                  <a:lnTo>
                    <a:pt x="80" y="32"/>
                  </a:lnTo>
                  <a:lnTo>
                    <a:pt x="76" y="32"/>
                  </a:lnTo>
                  <a:lnTo>
                    <a:pt x="71" y="32"/>
                  </a:lnTo>
                  <a:lnTo>
                    <a:pt x="67" y="32"/>
                  </a:lnTo>
                  <a:lnTo>
                    <a:pt x="63" y="32"/>
                  </a:lnTo>
                  <a:lnTo>
                    <a:pt x="60" y="32"/>
                  </a:lnTo>
                  <a:lnTo>
                    <a:pt x="56" y="32"/>
                  </a:lnTo>
                  <a:lnTo>
                    <a:pt x="51" y="32"/>
                  </a:lnTo>
                  <a:lnTo>
                    <a:pt x="47" y="34"/>
                  </a:lnTo>
                  <a:lnTo>
                    <a:pt x="43" y="34"/>
                  </a:lnTo>
                  <a:lnTo>
                    <a:pt x="38" y="34"/>
                  </a:lnTo>
                  <a:lnTo>
                    <a:pt x="34" y="34"/>
                  </a:lnTo>
                  <a:lnTo>
                    <a:pt x="30" y="36"/>
                  </a:lnTo>
                  <a:lnTo>
                    <a:pt x="27" y="36"/>
                  </a:lnTo>
                  <a:lnTo>
                    <a:pt x="23" y="36"/>
                  </a:lnTo>
                  <a:lnTo>
                    <a:pt x="20" y="38"/>
                  </a:lnTo>
                  <a:lnTo>
                    <a:pt x="16" y="40"/>
                  </a:lnTo>
                  <a:lnTo>
                    <a:pt x="12" y="36"/>
                  </a:lnTo>
                  <a:lnTo>
                    <a:pt x="7" y="34"/>
                  </a:lnTo>
                  <a:lnTo>
                    <a:pt x="3" y="32"/>
                  </a:lnTo>
                  <a:lnTo>
                    <a:pt x="0" y="29"/>
                  </a:lnTo>
                  <a:lnTo>
                    <a:pt x="1" y="25"/>
                  </a:lnTo>
                  <a:lnTo>
                    <a:pt x="3" y="21"/>
                  </a:lnTo>
                  <a:lnTo>
                    <a:pt x="5" y="18"/>
                  </a:lnTo>
                  <a:lnTo>
                    <a:pt x="9" y="16"/>
                  </a:lnTo>
                  <a:lnTo>
                    <a:pt x="14" y="10"/>
                  </a:lnTo>
                  <a:lnTo>
                    <a:pt x="20" y="9"/>
                  </a:lnTo>
                  <a:lnTo>
                    <a:pt x="25" y="5"/>
                  </a:lnTo>
                  <a:lnTo>
                    <a:pt x="32" y="5"/>
                  </a:lnTo>
                  <a:lnTo>
                    <a:pt x="36" y="3"/>
                  </a:lnTo>
                  <a:lnTo>
                    <a:pt x="40" y="3"/>
                  </a:lnTo>
                  <a:lnTo>
                    <a:pt x="43" y="3"/>
                  </a:lnTo>
                  <a:lnTo>
                    <a:pt x="47" y="3"/>
                  </a:lnTo>
                  <a:lnTo>
                    <a:pt x="54" y="3"/>
                  </a:lnTo>
                  <a:lnTo>
                    <a:pt x="61" y="3"/>
                  </a:lnTo>
                  <a:lnTo>
                    <a:pt x="65" y="3"/>
                  </a:lnTo>
                  <a:lnTo>
                    <a:pt x="69" y="3"/>
                  </a:lnTo>
                  <a:lnTo>
                    <a:pt x="72" y="3"/>
                  </a:lnTo>
                  <a:lnTo>
                    <a:pt x="76" y="3"/>
                  </a:lnTo>
                  <a:lnTo>
                    <a:pt x="83" y="3"/>
                  </a:lnTo>
                  <a:lnTo>
                    <a:pt x="91" y="1"/>
                  </a:lnTo>
                  <a:lnTo>
                    <a:pt x="96" y="1"/>
                  </a:lnTo>
                  <a:lnTo>
                    <a:pt x="103" y="0"/>
                  </a:lnTo>
                  <a:lnTo>
                    <a:pt x="103" y="0"/>
                  </a:lnTo>
                  <a:close/>
                </a:path>
              </a:pathLst>
            </a:custGeom>
            <a:grp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5" name="Freeform 21"/>
            <p:cNvSpPr>
              <a:spLocks/>
            </p:cNvSpPr>
            <p:nvPr/>
          </p:nvSpPr>
          <p:spPr bwMode="auto">
            <a:xfrm>
              <a:off x="3535" y="1539"/>
              <a:ext cx="145" cy="33"/>
            </a:xfrm>
            <a:custGeom>
              <a:avLst/>
              <a:gdLst/>
              <a:ahLst/>
              <a:cxnLst>
                <a:cxn ang="0">
                  <a:pos x="65" y="2"/>
                </a:cxn>
                <a:cxn ang="0">
                  <a:pos x="78" y="2"/>
                </a:cxn>
                <a:cxn ang="0">
                  <a:pos x="91" y="0"/>
                </a:cxn>
                <a:cxn ang="0">
                  <a:pos x="102" y="0"/>
                </a:cxn>
                <a:cxn ang="0">
                  <a:pos x="109" y="0"/>
                </a:cxn>
                <a:cxn ang="0">
                  <a:pos x="120" y="0"/>
                </a:cxn>
                <a:cxn ang="0">
                  <a:pos x="131" y="2"/>
                </a:cxn>
                <a:cxn ang="0">
                  <a:pos x="140" y="7"/>
                </a:cxn>
                <a:cxn ang="0">
                  <a:pos x="143" y="15"/>
                </a:cxn>
                <a:cxn ang="0">
                  <a:pos x="145" y="22"/>
                </a:cxn>
                <a:cxn ang="0">
                  <a:pos x="142" y="26"/>
                </a:cxn>
                <a:cxn ang="0">
                  <a:pos x="131" y="27"/>
                </a:cxn>
                <a:cxn ang="0">
                  <a:pos x="116" y="29"/>
                </a:cxn>
                <a:cxn ang="0">
                  <a:pos x="105" y="31"/>
                </a:cxn>
                <a:cxn ang="0">
                  <a:pos x="96" y="31"/>
                </a:cxn>
                <a:cxn ang="0">
                  <a:pos x="83" y="29"/>
                </a:cxn>
                <a:cxn ang="0">
                  <a:pos x="71" y="29"/>
                </a:cxn>
                <a:cxn ang="0">
                  <a:pos x="58" y="29"/>
                </a:cxn>
                <a:cxn ang="0">
                  <a:pos x="45" y="31"/>
                </a:cxn>
                <a:cxn ang="0">
                  <a:pos x="32" y="31"/>
                </a:cxn>
                <a:cxn ang="0">
                  <a:pos x="20" y="31"/>
                </a:cxn>
                <a:cxn ang="0">
                  <a:pos x="9" y="29"/>
                </a:cxn>
                <a:cxn ang="0">
                  <a:pos x="1" y="24"/>
                </a:cxn>
                <a:cxn ang="0">
                  <a:pos x="0" y="18"/>
                </a:cxn>
                <a:cxn ang="0">
                  <a:pos x="1" y="11"/>
                </a:cxn>
                <a:cxn ang="0">
                  <a:pos x="7" y="7"/>
                </a:cxn>
                <a:cxn ang="0">
                  <a:pos x="14" y="4"/>
                </a:cxn>
                <a:cxn ang="0">
                  <a:pos x="25" y="4"/>
                </a:cxn>
                <a:cxn ang="0">
                  <a:pos x="36" y="4"/>
                </a:cxn>
                <a:cxn ang="0">
                  <a:pos x="47" y="4"/>
                </a:cxn>
                <a:cxn ang="0">
                  <a:pos x="56" y="2"/>
                </a:cxn>
                <a:cxn ang="0">
                  <a:pos x="60" y="2"/>
                </a:cxn>
              </a:cxnLst>
              <a:rect l="0" t="0" r="r" b="b"/>
              <a:pathLst>
                <a:path w="145" h="33">
                  <a:moveTo>
                    <a:pt x="60" y="2"/>
                  </a:moveTo>
                  <a:lnTo>
                    <a:pt x="65" y="2"/>
                  </a:lnTo>
                  <a:lnTo>
                    <a:pt x="71" y="2"/>
                  </a:lnTo>
                  <a:lnTo>
                    <a:pt x="78" y="2"/>
                  </a:lnTo>
                  <a:lnTo>
                    <a:pt x="85" y="2"/>
                  </a:lnTo>
                  <a:lnTo>
                    <a:pt x="91" y="0"/>
                  </a:lnTo>
                  <a:lnTo>
                    <a:pt x="98" y="0"/>
                  </a:lnTo>
                  <a:lnTo>
                    <a:pt x="102" y="0"/>
                  </a:lnTo>
                  <a:lnTo>
                    <a:pt x="105" y="0"/>
                  </a:lnTo>
                  <a:lnTo>
                    <a:pt x="109" y="0"/>
                  </a:lnTo>
                  <a:lnTo>
                    <a:pt x="112" y="0"/>
                  </a:lnTo>
                  <a:lnTo>
                    <a:pt x="120" y="0"/>
                  </a:lnTo>
                  <a:lnTo>
                    <a:pt x="125" y="2"/>
                  </a:lnTo>
                  <a:lnTo>
                    <a:pt x="131" y="2"/>
                  </a:lnTo>
                  <a:lnTo>
                    <a:pt x="136" y="6"/>
                  </a:lnTo>
                  <a:lnTo>
                    <a:pt x="140" y="7"/>
                  </a:lnTo>
                  <a:lnTo>
                    <a:pt x="143" y="13"/>
                  </a:lnTo>
                  <a:lnTo>
                    <a:pt x="143" y="15"/>
                  </a:lnTo>
                  <a:lnTo>
                    <a:pt x="145" y="18"/>
                  </a:lnTo>
                  <a:lnTo>
                    <a:pt x="145" y="22"/>
                  </a:lnTo>
                  <a:lnTo>
                    <a:pt x="145" y="26"/>
                  </a:lnTo>
                  <a:lnTo>
                    <a:pt x="142" y="26"/>
                  </a:lnTo>
                  <a:lnTo>
                    <a:pt x="136" y="27"/>
                  </a:lnTo>
                  <a:lnTo>
                    <a:pt x="131" y="27"/>
                  </a:lnTo>
                  <a:lnTo>
                    <a:pt x="123" y="29"/>
                  </a:lnTo>
                  <a:lnTo>
                    <a:pt x="116" y="29"/>
                  </a:lnTo>
                  <a:lnTo>
                    <a:pt x="111" y="31"/>
                  </a:lnTo>
                  <a:lnTo>
                    <a:pt x="105" y="31"/>
                  </a:lnTo>
                  <a:lnTo>
                    <a:pt x="103" y="33"/>
                  </a:lnTo>
                  <a:lnTo>
                    <a:pt x="96" y="31"/>
                  </a:lnTo>
                  <a:lnTo>
                    <a:pt x="91" y="29"/>
                  </a:lnTo>
                  <a:lnTo>
                    <a:pt x="83" y="29"/>
                  </a:lnTo>
                  <a:lnTo>
                    <a:pt x="76" y="29"/>
                  </a:lnTo>
                  <a:lnTo>
                    <a:pt x="71" y="29"/>
                  </a:lnTo>
                  <a:lnTo>
                    <a:pt x="63" y="29"/>
                  </a:lnTo>
                  <a:lnTo>
                    <a:pt x="58" y="29"/>
                  </a:lnTo>
                  <a:lnTo>
                    <a:pt x="52" y="31"/>
                  </a:lnTo>
                  <a:lnTo>
                    <a:pt x="45" y="31"/>
                  </a:lnTo>
                  <a:lnTo>
                    <a:pt x="40" y="31"/>
                  </a:lnTo>
                  <a:lnTo>
                    <a:pt x="32" y="31"/>
                  </a:lnTo>
                  <a:lnTo>
                    <a:pt x="27" y="33"/>
                  </a:lnTo>
                  <a:lnTo>
                    <a:pt x="20" y="31"/>
                  </a:lnTo>
                  <a:lnTo>
                    <a:pt x="14" y="31"/>
                  </a:lnTo>
                  <a:lnTo>
                    <a:pt x="9" y="29"/>
                  </a:lnTo>
                  <a:lnTo>
                    <a:pt x="3" y="27"/>
                  </a:lnTo>
                  <a:lnTo>
                    <a:pt x="1" y="24"/>
                  </a:lnTo>
                  <a:lnTo>
                    <a:pt x="0" y="20"/>
                  </a:lnTo>
                  <a:lnTo>
                    <a:pt x="0" y="18"/>
                  </a:lnTo>
                  <a:lnTo>
                    <a:pt x="0" y="16"/>
                  </a:lnTo>
                  <a:lnTo>
                    <a:pt x="1" y="11"/>
                  </a:lnTo>
                  <a:lnTo>
                    <a:pt x="3" y="9"/>
                  </a:lnTo>
                  <a:lnTo>
                    <a:pt x="7" y="7"/>
                  </a:lnTo>
                  <a:lnTo>
                    <a:pt x="11" y="4"/>
                  </a:lnTo>
                  <a:lnTo>
                    <a:pt x="14" y="4"/>
                  </a:lnTo>
                  <a:lnTo>
                    <a:pt x="20" y="4"/>
                  </a:lnTo>
                  <a:lnTo>
                    <a:pt x="25" y="4"/>
                  </a:lnTo>
                  <a:lnTo>
                    <a:pt x="31" y="4"/>
                  </a:lnTo>
                  <a:lnTo>
                    <a:pt x="36" y="4"/>
                  </a:lnTo>
                  <a:lnTo>
                    <a:pt x="42" y="4"/>
                  </a:lnTo>
                  <a:lnTo>
                    <a:pt x="47" y="4"/>
                  </a:lnTo>
                  <a:lnTo>
                    <a:pt x="51" y="4"/>
                  </a:lnTo>
                  <a:lnTo>
                    <a:pt x="56" y="2"/>
                  </a:lnTo>
                  <a:lnTo>
                    <a:pt x="60" y="2"/>
                  </a:lnTo>
                  <a:lnTo>
                    <a:pt x="60" y="2"/>
                  </a:lnTo>
                  <a:close/>
                </a:path>
              </a:pathLst>
            </a:custGeom>
            <a:grp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6" name="Freeform 22"/>
            <p:cNvSpPr>
              <a:spLocks/>
            </p:cNvSpPr>
            <p:nvPr/>
          </p:nvSpPr>
          <p:spPr bwMode="auto">
            <a:xfrm>
              <a:off x="3529" y="1628"/>
              <a:ext cx="140" cy="37"/>
            </a:xfrm>
            <a:custGeom>
              <a:avLst/>
              <a:gdLst/>
              <a:ahLst/>
              <a:cxnLst>
                <a:cxn ang="0">
                  <a:pos x="95" y="0"/>
                </a:cxn>
                <a:cxn ang="0">
                  <a:pos x="104" y="0"/>
                </a:cxn>
                <a:cxn ang="0">
                  <a:pos x="113" y="0"/>
                </a:cxn>
                <a:cxn ang="0">
                  <a:pos x="124" y="4"/>
                </a:cxn>
                <a:cxn ang="0">
                  <a:pos x="133" y="8"/>
                </a:cxn>
                <a:cxn ang="0">
                  <a:pos x="139" y="13"/>
                </a:cxn>
                <a:cxn ang="0">
                  <a:pos x="140" y="20"/>
                </a:cxn>
                <a:cxn ang="0">
                  <a:pos x="135" y="29"/>
                </a:cxn>
                <a:cxn ang="0">
                  <a:pos x="122" y="31"/>
                </a:cxn>
                <a:cxn ang="0">
                  <a:pos x="109" y="31"/>
                </a:cxn>
                <a:cxn ang="0">
                  <a:pos x="97" y="31"/>
                </a:cxn>
                <a:cxn ang="0">
                  <a:pos x="86" y="33"/>
                </a:cxn>
                <a:cxn ang="0">
                  <a:pos x="73" y="35"/>
                </a:cxn>
                <a:cxn ang="0">
                  <a:pos x="60" y="35"/>
                </a:cxn>
                <a:cxn ang="0">
                  <a:pos x="48" y="37"/>
                </a:cxn>
                <a:cxn ang="0">
                  <a:pos x="35" y="37"/>
                </a:cxn>
                <a:cxn ang="0">
                  <a:pos x="24" y="37"/>
                </a:cxn>
                <a:cxn ang="0">
                  <a:pos x="15" y="37"/>
                </a:cxn>
                <a:cxn ang="0">
                  <a:pos x="6" y="29"/>
                </a:cxn>
                <a:cxn ang="0">
                  <a:pos x="0" y="17"/>
                </a:cxn>
                <a:cxn ang="0">
                  <a:pos x="4" y="9"/>
                </a:cxn>
                <a:cxn ang="0">
                  <a:pos x="11" y="8"/>
                </a:cxn>
                <a:cxn ang="0">
                  <a:pos x="17" y="8"/>
                </a:cxn>
                <a:cxn ang="0">
                  <a:pos x="26" y="8"/>
                </a:cxn>
                <a:cxn ang="0">
                  <a:pos x="33" y="8"/>
                </a:cxn>
                <a:cxn ang="0">
                  <a:pos x="42" y="8"/>
                </a:cxn>
                <a:cxn ang="0">
                  <a:pos x="51" y="8"/>
                </a:cxn>
                <a:cxn ang="0">
                  <a:pos x="60" y="8"/>
                </a:cxn>
                <a:cxn ang="0">
                  <a:pos x="69" y="6"/>
                </a:cxn>
                <a:cxn ang="0">
                  <a:pos x="78" y="4"/>
                </a:cxn>
                <a:cxn ang="0">
                  <a:pos x="88" y="4"/>
                </a:cxn>
                <a:cxn ang="0">
                  <a:pos x="91" y="2"/>
                </a:cxn>
              </a:cxnLst>
              <a:rect l="0" t="0" r="r" b="b"/>
              <a:pathLst>
                <a:path w="140" h="37">
                  <a:moveTo>
                    <a:pt x="91" y="2"/>
                  </a:moveTo>
                  <a:lnTo>
                    <a:pt x="95" y="0"/>
                  </a:lnTo>
                  <a:lnTo>
                    <a:pt x="98" y="0"/>
                  </a:lnTo>
                  <a:lnTo>
                    <a:pt x="104" y="0"/>
                  </a:lnTo>
                  <a:lnTo>
                    <a:pt x="109" y="0"/>
                  </a:lnTo>
                  <a:lnTo>
                    <a:pt x="113" y="0"/>
                  </a:lnTo>
                  <a:lnTo>
                    <a:pt x="118" y="2"/>
                  </a:lnTo>
                  <a:lnTo>
                    <a:pt x="124" y="4"/>
                  </a:lnTo>
                  <a:lnTo>
                    <a:pt x="129" y="6"/>
                  </a:lnTo>
                  <a:lnTo>
                    <a:pt x="133" y="8"/>
                  </a:lnTo>
                  <a:lnTo>
                    <a:pt x="137" y="11"/>
                  </a:lnTo>
                  <a:lnTo>
                    <a:pt x="139" y="13"/>
                  </a:lnTo>
                  <a:lnTo>
                    <a:pt x="140" y="17"/>
                  </a:lnTo>
                  <a:lnTo>
                    <a:pt x="140" y="20"/>
                  </a:lnTo>
                  <a:lnTo>
                    <a:pt x="139" y="26"/>
                  </a:lnTo>
                  <a:lnTo>
                    <a:pt x="135" y="29"/>
                  </a:lnTo>
                  <a:lnTo>
                    <a:pt x="129" y="35"/>
                  </a:lnTo>
                  <a:lnTo>
                    <a:pt x="122" y="31"/>
                  </a:lnTo>
                  <a:lnTo>
                    <a:pt x="117" y="31"/>
                  </a:lnTo>
                  <a:lnTo>
                    <a:pt x="109" y="31"/>
                  </a:lnTo>
                  <a:lnTo>
                    <a:pt x="104" y="31"/>
                  </a:lnTo>
                  <a:lnTo>
                    <a:pt x="97" y="31"/>
                  </a:lnTo>
                  <a:lnTo>
                    <a:pt x="91" y="31"/>
                  </a:lnTo>
                  <a:lnTo>
                    <a:pt x="86" y="33"/>
                  </a:lnTo>
                  <a:lnTo>
                    <a:pt x="78" y="35"/>
                  </a:lnTo>
                  <a:lnTo>
                    <a:pt x="73" y="35"/>
                  </a:lnTo>
                  <a:lnTo>
                    <a:pt x="66" y="35"/>
                  </a:lnTo>
                  <a:lnTo>
                    <a:pt x="60" y="35"/>
                  </a:lnTo>
                  <a:lnTo>
                    <a:pt x="55" y="37"/>
                  </a:lnTo>
                  <a:lnTo>
                    <a:pt x="48" y="37"/>
                  </a:lnTo>
                  <a:lnTo>
                    <a:pt x="40" y="37"/>
                  </a:lnTo>
                  <a:lnTo>
                    <a:pt x="35" y="37"/>
                  </a:lnTo>
                  <a:lnTo>
                    <a:pt x="27" y="37"/>
                  </a:lnTo>
                  <a:lnTo>
                    <a:pt x="24" y="37"/>
                  </a:lnTo>
                  <a:lnTo>
                    <a:pt x="18" y="37"/>
                  </a:lnTo>
                  <a:lnTo>
                    <a:pt x="15" y="37"/>
                  </a:lnTo>
                  <a:lnTo>
                    <a:pt x="11" y="35"/>
                  </a:lnTo>
                  <a:lnTo>
                    <a:pt x="6" y="29"/>
                  </a:lnTo>
                  <a:lnTo>
                    <a:pt x="2" y="24"/>
                  </a:lnTo>
                  <a:lnTo>
                    <a:pt x="0" y="17"/>
                  </a:lnTo>
                  <a:lnTo>
                    <a:pt x="2" y="11"/>
                  </a:lnTo>
                  <a:lnTo>
                    <a:pt x="4" y="9"/>
                  </a:lnTo>
                  <a:lnTo>
                    <a:pt x="9" y="8"/>
                  </a:lnTo>
                  <a:lnTo>
                    <a:pt x="11" y="8"/>
                  </a:lnTo>
                  <a:lnTo>
                    <a:pt x="13" y="8"/>
                  </a:lnTo>
                  <a:lnTo>
                    <a:pt x="17" y="8"/>
                  </a:lnTo>
                  <a:lnTo>
                    <a:pt x="20" y="8"/>
                  </a:lnTo>
                  <a:lnTo>
                    <a:pt x="26" y="8"/>
                  </a:lnTo>
                  <a:lnTo>
                    <a:pt x="29" y="8"/>
                  </a:lnTo>
                  <a:lnTo>
                    <a:pt x="33" y="8"/>
                  </a:lnTo>
                  <a:lnTo>
                    <a:pt x="38" y="8"/>
                  </a:lnTo>
                  <a:lnTo>
                    <a:pt x="42" y="8"/>
                  </a:lnTo>
                  <a:lnTo>
                    <a:pt x="48" y="8"/>
                  </a:lnTo>
                  <a:lnTo>
                    <a:pt x="51" y="8"/>
                  </a:lnTo>
                  <a:lnTo>
                    <a:pt x="57" y="8"/>
                  </a:lnTo>
                  <a:lnTo>
                    <a:pt x="60" y="8"/>
                  </a:lnTo>
                  <a:lnTo>
                    <a:pt x="64" y="6"/>
                  </a:lnTo>
                  <a:lnTo>
                    <a:pt x="69" y="6"/>
                  </a:lnTo>
                  <a:lnTo>
                    <a:pt x="73" y="6"/>
                  </a:lnTo>
                  <a:lnTo>
                    <a:pt x="78" y="4"/>
                  </a:lnTo>
                  <a:lnTo>
                    <a:pt x="82" y="4"/>
                  </a:lnTo>
                  <a:lnTo>
                    <a:pt x="88" y="4"/>
                  </a:lnTo>
                  <a:lnTo>
                    <a:pt x="91" y="2"/>
                  </a:lnTo>
                  <a:lnTo>
                    <a:pt x="91" y="2"/>
                  </a:lnTo>
                  <a:close/>
                </a:path>
              </a:pathLst>
            </a:custGeom>
            <a:grp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7" name="Freeform 23"/>
            <p:cNvSpPr>
              <a:spLocks/>
            </p:cNvSpPr>
            <p:nvPr/>
          </p:nvSpPr>
          <p:spPr bwMode="auto">
            <a:xfrm>
              <a:off x="3524" y="1714"/>
              <a:ext cx="131" cy="40"/>
            </a:xfrm>
            <a:custGeom>
              <a:avLst/>
              <a:gdLst/>
              <a:ahLst/>
              <a:cxnLst>
                <a:cxn ang="0">
                  <a:pos x="11" y="0"/>
                </a:cxn>
                <a:cxn ang="0">
                  <a:pos x="18" y="0"/>
                </a:cxn>
                <a:cxn ang="0">
                  <a:pos x="25" y="2"/>
                </a:cxn>
                <a:cxn ang="0">
                  <a:pos x="31" y="2"/>
                </a:cxn>
                <a:cxn ang="0">
                  <a:pos x="38" y="3"/>
                </a:cxn>
                <a:cxn ang="0">
                  <a:pos x="45" y="3"/>
                </a:cxn>
                <a:cxn ang="0">
                  <a:pos x="53" y="3"/>
                </a:cxn>
                <a:cxn ang="0">
                  <a:pos x="60" y="5"/>
                </a:cxn>
                <a:cxn ang="0">
                  <a:pos x="67" y="5"/>
                </a:cxn>
                <a:cxn ang="0">
                  <a:pos x="73" y="7"/>
                </a:cxn>
                <a:cxn ang="0">
                  <a:pos x="80" y="9"/>
                </a:cxn>
                <a:cxn ang="0">
                  <a:pos x="83" y="9"/>
                </a:cxn>
                <a:cxn ang="0">
                  <a:pos x="87" y="9"/>
                </a:cxn>
                <a:cxn ang="0">
                  <a:pos x="91" y="9"/>
                </a:cxn>
                <a:cxn ang="0">
                  <a:pos x="94" y="11"/>
                </a:cxn>
                <a:cxn ang="0">
                  <a:pos x="98" y="11"/>
                </a:cxn>
                <a:cxn ang="0">
                  <a:pos x="102" y="11"/>
                </a:cxn>
                <a:cxn ang="0">
                  <a:pos x="105" y="11"/>
                </a:cxn>
                <a:cxn ang="0">
                  <a:pos x="109" y="13"/>
                </a:cxn>
                <a:cxn ang="0">
                  <a:pos x="113" y="13"/>
                </a:cxn>
                <a:cxn ang="0">
                  <a:pos x="116" y="13"/>
                </a:cxn>
                <a:cxn ang="0">
                  <a:pos x="120" y="14"/>
                </a:cxn>
                <a:cxn ang="0">
                  <a:pos x="123" y="16"/>
                </a:cxn>
                <a:cxn ang="0">
                  <a:pos x="125" y="20"/>
                </a:cxn>
                <a:cxn ang="0">
                  <a:pos x="127" y="23"/>
                </a:cxn>
                <a:cxn ang="0">
                  <a:pos x="129" y="27"/>
                </a:cxn>
                <a:cxn ang="0">
                  <a:pos x="131" y="33"/>
                </a:cxn>
                <a:cxn ang="0">
                  <a:pos x="125" y="34"/>
                </a:cxn>
                <a:cxn ang="0">
                  <a:pos x="120" y="38"/>
                </a:cxn>
                <a:cxn ang="0">
                  <a:pos x="114" y="40"/>
                </a:cxn>
                <a:cxn ang="0">
                  <a:pos x="109" y="40"/>
                </a:cxn>
                <a:cxn ang="0">
                  <a:pos x="102" y="40"/>
                </a:cxn>
                <a:cxn ang="0">
                  <a:pos x="96" y="40"/>
                </a:cxn>
                <a:cxn ang="0">
                  <a:pos x="91" y="40"/>
                </a:cxn>
                <a:cxn ang="0">
                  <a:pos x="85" y="40"/>
                </a:cxn>
                <a:cxn ang="0">
                  <a:pos x="78" y="38"/>
                </a:cxn>
                <a:cxn ang="0">
                  <a:pos x="71" y="36"/>
                </a:cxn>
                <a:cxn ang="0">
                  <a:pos x="65" y="34"/>
                </a:cxn>
                <a:cxn ang="0">
                  <a:pos x="60" y="34"/>
                </a:cxn>
                <a:cxn ang="0">
                  <a:pos x="53" y="33"/>
                </a:cxn>
                <a:cxn ang="0">
                  <a:pos x="47" y="33"/>
                </a:cxn>
                <a:cxn ang="0">
                  <a:pos x="42" y="33"/>
                </a:cxn>
                <a:cxn ang="0">
                  <a:pos x="36" y="33"/>
                </a:cxn>
                <a:cxn ang="0">
                  <a:pos x="32" y="31"/>
                </a:cxn>
                <a:cxn ang="0">
                  <a:pos x="27" y="29"/>
                </a:cxn>
                <a:cxn ang="0">
                  <a:pos x="22" y="27"/>
                </a:cxn>
                <a:cxn ang="0">
                  <a:pos x="16" y="23"/>
                </a:cxn>
                <a:cxn ang="0">
                  <a:pos x="9" y="20"/>
                </a:cxn>
                <a:cxn ang="0">
                  <a:pos x="5" y="18"/>
                </a:cxn>
                <a:cxn ang="0">
                  <a:pos x="2" y="16"/>
                </a:cxn>
                <a:cxn ang="0">
                  <a:pos x="0" y="14"/>
                </a:cxn>
                <a:cxn ang="0">
                  <a:pos x="2" y="9"/>
                </a:cxn>
                <a:cxn ang="0">
                  <a:pos x="7" y="3"/>
                </a:cxn>
                <a:cxn ang="0">
                  <a:pos x="9" y="2"/>
                </a:cxn>
                <a:cxn ang="0">
                  <a:pos x="11" y="0"/>
                </a:cxn>
                <a:cxn ang="0">
                  <a:pos x="11" y="0"/>
                </a:cxn>
              </a:cxnLst>
              <a:rect l="0" t="0" r="r" b="b"/>
              <a:pathLst>
                <a:path w="131" h="40">
                  <a:moveTo>
                    <a:pt x="11" y="0"/>
                  </a:moveTo>
                  <a:lnTo>
                    <a:pt x="18" y="0"/>
                  </a:lnTo>
                  <a:lnTo>
                    <a:pt x="25" y="2"/>
                  </a:lnTo>
                  <a:lnTo>
                    <a:pt x="31" y="2"/>
                  </a:lnTo>
                  <a:lnTo>
                    <a:pt x="38" y="3"/>
                  </a:lnTo>
                  <a:lnTo>
                    <a:pt x="45" y="3"/>
                  </a:lnTo>
                  <a:lnTo>
                    <a:pt x="53" y="3"/>
                  </a:lnTo>
                  <a:lnTo>
                    <a:pt x="60" y="5"/>
                  </a:lnTo>
                  <a:lnTo>
                    <a:pt x="67" y="5"/>
                  </a:lnTo>
                  <a:lnTo>
                    <a:pt x="73" y="7"/>
                  </a:lnTo>
                  <a:lnTo>
                    <a:pt x="80" y="9"/>
                  </a:lnTo>
                  <a:lnTo>
                    <a:pt x="83" y="9"/>
                  </a:lnTo>
                  <a:lnTo>
                    <a:pt x="87" y="9"/>
                  </a:lnTo>
                  <a:lnTo>
                    <a:pt x="91" y="9"/>
                  </a:lnTo>
                  <a:lnTo>
                    <a:pt x="94" y="11"/>
                  </a:lnTo>
                  <a:lnTo>
                    <a:pt x="98" y="11"/>
                  </a:lnTo>
                  <a:lnTo>
                    <a:pt x="102" y="11"/>
                  </a:lnTo>
                  <a:lnTo>
                    <a:pt x="105" y="11"/>
                  </a:lnTo>
                  <a:lnTo>
                    <a:pt x="109" y="13"/>
                  </a:lnTo>
                  <a:lnTo>
                    <a:pt x="113" y="13"/>
                  </a:lnTo>
                  <a:lnTo>
                    <a:pt x="116" y="13"/>
                  </a:lnTo>
                  <a:lnTo>
                    <a:pt x="120" y="14"/>
                  </a:lnTo>
                  <a:lnTo>
                    <a:pt x="123" y="16"/>
                  </a:lnTo>
                  <a:lnTo>
                    <a:pt x="125" y="20"/>
                  </a:lnTo>
                  <a:lnTo>
                    <a:pt x="127" y="23"/>
                  </a:lnTo>
                  <a:lnTo>
                    <a:pt x="129" y="27"/>
                  </a:lnTo>
                  <a:lnTo>
                    <a:pt x="131" y="33"/>
                  </a:lnTo>
                  <a:lnTo>
                    <a:pt x="125" y="34"/>
                  </a:lnTo>
                  <a:lnTo>
                    <a:pt x="120" y="38"/>
                  </a:lnTo>
                  <a:lnTo>
                    <a:pt x="114" y="40"/>
                  </a:lnTo>
                  <a:lnTo>
                    <a:pt x="109" y="40"/>
                  </a:lnTo>
                  <a:lnTo>
                    <a:pt x="102" y="40"/>
                  </a:lnTo>
                  <a:lnTo>
                    <a:pt x="96" y="40"/>
                  </a:lnTo>
                  <a:lnTo>
                    <a:pt x="91" y="40"/>
                  </a:lnTo>
                  <a:lnTo>
                    <a:pt x="85" y="40"/>
                  </a:lnTo>
                  <a:lnTo>
                    <a:pt x="78" y="38"/>
                  </a:lnTo>
                  <a:lnTo>
                    <a:pt x="71" y="36"/>
                  </a:lnTo>
                  <a:lnTo>
                    <a:pt x="65" y="34"/>
                  </a:lnTo>
                  <a:lnTo>
                    <a:pt x="60" y="34"/>
                  </a:lnTo>
                  <a:lnTo>
                    <a:pt x="53" y="33"/>
                  </a:lnTo>
                  <a:lnTo>
                    <a:pt x="47" y="33"/>
                  </a:lnTo>
                  <a:lnTo>
                    <a:pt x="42" y="33"/>
                  </a:lnTo>
                  <a:lnTo>
                    <a:pt x="36" y="33"/>
                  </a:lnTo>
                  <a:lnTo>
                    <a:pt x="32" y="31"/>
                  </a:lnTo>
                  <a:lnTo>
                    <a:pt x="27" y="29"/>
                  </a:lnTo>
                  <a:lnTo>
                    <a:pt x="22" y="27"/>
                  </a:lnTo>
                  <a:lnTo>
                    <a:pt x="16" y="23"/>
                  </a:lnTo>
                  <a:lnTo>
                    <a:pt x="9" y="20"/>
                  </a:lnTo>
                  <a:lnTo>
                    <a:pt x="5" y="18"/>
                  </a:lnTo>
                  <a:lnTo>
                    <a:pt x="2" y="16"/>
                  </a:lnTo>
                  <a:lnTo>
                    <a:pt x="0" y="14"/>
                  </a:lnTo>
                  <a:lnTo>
                    <a:pt x="2" y="9"/>
                  </a:lnTo>
                  <a:lnTo>
                    <a:pt x="7" y="3"/>
                  </a:lnTo>
                  <a:lnTo>
                    <a:pt x="9" y="2"/>
                  </a:lnTo>
                  <a:lnTo>
                    <a:pt x="11" y="0"/>
                  </a:lnTo>
                  <a:lnTo>
                    <a:pt x="11" y="0"/>
                  </a:lnTo>
                  <a:close/>
                </a:path>
              </a:pathLst>
            </a:custGeom>
            <a:grp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8" name="Freeform 24"/>
            <p:cNvSpPr>
              <a:spLocks/>
            </p:cNvSpPr>
            <p:nvPr/>
          </p:nvSpPr>
          <p:spPr bwMode="auto">
            <a:xfrm>
              <a:off x="2987" y="1228"/>
              <a:ext cx="195" cy="93"/>
            </a:xfrm>
            <a:custGeom>
              <a:avLst/>
              <a:gdLst/>
              <a:ahLst/>
              <a:cxnLst>
                <a:cxn ang="0">
                  <a:pos x="153" y="2"/>
                </a:cxn>
                <a:cxn ang="0">
                  <a:pos x="165" y="2"/>
                </a:cxn>
                <a:cxn ang="0">
                  <a:pos x="178" y="7"/>
                </a:cxn>
                <a:cxn ang="0">
                  <a:pos x="189" y="13"/>
                </a:cxn>
                <a:cxn ang="0">
                  <a:pos x="193" y="23"/>
                </a:cxn>
                <a:cxn ang="0">
                  <a:pos x="189" y="31"/>
                </a:cxn>
                <a:cxn ang="0">
                  <a:pos x="182" y="34"/>
                </a:cxn>
                <a:cxn ang="0">
                  <a:pos x="169" y="33"/>
                </a:cxn>
                <a:cxn ang="0">
                  <a:pos x="158" y="33"/>
                </a:cxn>
                <a:cxn ang="0">
                  <a:pos x="145" y="33"/>
                </a:cxn>
                <a:cxn ang="0">
                  <a:pos x="134" y="34"/>
                </a:cxn>
                <a:cxn ang="0">
                  <a:pos x="124" y="34"/>
                </a:cxn>
                <a:cxn ang="0">
                  <a:pos x="113" y="36"/>
                </a:cxn>
                <a:cxn ang="0">
                  <a:pos x="102" y="40"/>
                </a:cxn>
                <a:cxn ang="0">
                  <a:pos x="91" y="43"/>
                </a:cxn>
                <a:cxn ang="0">
                  <a:pos x="80" y="47"/>
                </a:cxn>
                <a:cxn ang="0">
                  <a:pos x="71" y="51"/>
                </a:cxn>
                <a:cxn ang="0">
                  <a:pos x="60" y="56"/>
                </a:cxn>
                <a:cxn ang="0">
                  <a:pos x="51" y="63"/>
                </a:cxn>
                <a:cxn ang="0">
                  <a:pos x="42" y="71"/>
                </a:cxn>
                <a:cxn ang="0">
                  <a:pos x="33" y="78"/>
                </a:cxn>
                <a:cxn ang="0">
                  <a:pos x="25" y="87"/>
                </a:cxn>
                <a:cxn ang="0">
                  <a:pos x="14" y="91"/>
                </a:cxn>
                <a:cxn ang="0">
                  <a:pos x="5" y="91"/>
                </a:cxn>
                <a:cxn ang="0">
                  <a:pos x="0" y="85"/>
                </a:cxn>
                <a:cxn ang="0">
                  <a:pos x="2" y="76"/>
                </a:cxn>
                <a:cxn ang="0">
                  <a:pos x="3" y="69"/>
                </a:cxn>
                <a:cxn ang="0">
                  <a:pos x="7" y="62"/>
                </a:cxn>
                <a:cxn ang="0">
                  <a:pos x="14" y="53"/>
                </a:cxn>
                <a:cxn ang="0">
                  <a:pos x="23" y="45"/>
                </a:cxn>
                <a:cxn ang="0">
                  <a:pos x="31" y="40"/>
                </a:cxn>
                <a:cxn ang="0">
                  <a:pos x="38" y="36"/>
                </a:cxn>
                <a:cxn ang="0">
                  <a:pos x="47" y="33"/>
                </a:cxn>
                <a:cxn ang="0">
                  <a:pos x="54" y="29"/>
                </a:cxn>
                <a:cxn ang="0">
                  <a:pos x="62" y="25"/>
                </a:cxn>
                <a:cxn ang="0">
                  <a:pos x="69" y="23"/>
                </a:cxn>
                <a:cxn ang="0">
                  <a:pos x="78" y="20"/>
                </a:cxn>
                <a:cxn ang="0">
                  <a:pos x="89" y="16"/>
                </a:cxn>
                <a:cxn ang="0">
                  <a:pos x="100" y="11"/>
                </a:cxn>
                <a:cxn ang="0">
                  <a:pos x="113" y="7"/>
                </a:cxn>
                <a:cxn ang="0">
                  <a:pos x="125" y="3"/>
                </a:cxn>
                <a:cxn ang="0">
                  <a:pos x="138" y="2"/>
                </a:cxn>
                <a:cxn ang="0">
                  <a:pos x="145" y="0"/>
                </a:cxn>
              </a:cxnLst>
              <a:rect l="0" t="0" r="r" b="b"/>
              <a:pathLst>
                <a:path w="195" h="93">
                  <a:moveTo>
                    <a:pt x="145" y="0"/>
                  </a:moveTo>
                  <a:lnTo>
                    <a:pt x="153" y="2"/>
                  </a:lnTo>
                  <a:lnTo>
                    <a:pt x="158" y="2"/>
                  </a:lnTo>
                  <a:lnTo>
                    <a:pt x="165" y="2"/>
                  </a:lnTo>
                  <a:lnTo>
                    <a:pt x="173" y="3"/>
                  </a:lnTo>
                  <a:lnTo>
                    <a:pt x="178" y="7"/>
                  </a:lnTo>
                  <a:lnTo>
                    <a:pt x="184" y="9"/>
                  </a:lnTo>
                  <a:lnTo>
                    <a:pt x="189" y="13"/>
                  </a:lnTo>
                  <a:lnTo>
                    <a:pt x="195" y="20"/>
                  </a:lnTo>
                  <a:lnTo>
                    <a:pt x="193" y="23"/>
                  </a:lnTo>
                  <a:lnTo>
                    <a:pt x="191" y="27"/>
                  </a:lnTo>
                  <a:lnTo>
                    <a:pt x="189" y="31"/>
                  </a:lnTo>
                  <a:lnTo>
                    <a:pt x="187" y="34"/>
                  </a:lnTo>
                  <a:lnTo>
                    <a:pt x="182" y="34"/>
                  </a:lnTo>
                  <a:lnTo>
                    <a:pt x="176" y="33"/>
                  </a:lnTo>
                  <a:lnTo>
                    <a:pt x="169" y="33"/>
                  </a:lnTo>
                  <a:lnTo>
                    <a:pt x="164" y="33"/>
                  </a:lnTo>
                  <a:lnTo>
                    <a:pt x="158" y="33"/>
                  </a:lnTo>
                  <a:lnTo>
                    <a:pt x="153" y="33"/>
                  </a:lnTo>
                  <a:lnTo>
                    <a:pt x="145" y="33"/>
                  </a:lnTo>
                  <a:lnTo>
                    <a:pt x="140" y="34"/>
                  </a:lnTo>
                  <a:lnTo>
                    <a:pt x="134" y="34"/>
                  </a:lnTo>
                  <a:lnTo>
                    <a:pt x="129" y="34"/>
                  </a:lnTo>
                  <a:lnTo>
                    <a:pt x="124" y="34"/>
                  </a:lnTo>
                  <a:lnTo>
                    <a:pt x="118" y="36"/>
                  </a:lnTo>
                  <a:lnTo>
                    <a:pt x="113" y="36"/>
                  </a:lnTo>
                  <a:lnTo>
                    <a:pt x="107" y="38"/>
                  </a:lnTo>
                  <a:lnTo>
                    <a:pt x="102" y="40"/>
                  </a:lnTo>
                  <a:lnTo>
                    <a:pt x="96" y="42"/>
                  </a:lnTo>
                  <a:lnTo>
                    <a:pt x="91" y="43"/>
                  </a:lnTo>
                  <a:lnTo>
                    <a:pt x="85" y="45"/>
                  </a:lnTo>
                  <a:lnTo>
                    <a:pt x="80" y="47"/>
                  </a:lnTo>
                  <a:lnTo>
                    <a:pt x="76" y="49"/>
                  </a:lnTo>
                  <a:lnTo>
                    <a:pt x="71" y="51"/>
                  </a:lnTo>
                  <a:lnTo>
                    <a:pt x="65" y="54"/>
                  </a:lnTo>
                  <a:lnTo>
                    <a:pt x="60" y="56"/>
                  </a:lnTo>
                  <a:lnTo>
                    <a:pt x="56" y="60"/>
                  </a:lnTo>
                  <a:lnTo>
                    <a:pt x="51" y="63"/>
                  </a:lnTo>
                  <a:lnTo>
                    <a:pt x="45" y="67"/>
                  </a:lnTo>
                  <a:lnTo>
                    <a:pt x="42" y="71"/>
                  </a:lnTo>
                  <a:lnTo>
                    <a:pt x="38" y="74"/>
                  </a:lnTo>
                  <a:lnTo>
                    <a:pt x="33" y="78"/>
                  </a:lnTo>
                  <a:lnTo>
                    <a:pt x="29" y="84"/>
                  </a:lnTo>
                  <a:lnTo>
                    <a:pt x="25" y="87"/>
                  </a:lnTo>
                  <a:lnTo>
                    <a:pt x="22" y="93"/>
                  </a:lnTo>
                  <a:lnTo>
                    <a:pt x="14" y="91"/>
                  </a:lnTo>
                  <a:lnTo>
                    <a:pt x="9" y="91"/>
                  </a:lnTo>
                  <a:lnTo>
                    <a:pt x="5" y="91"/>
                  </a:lnTo>
                  <a:lnTo>
                    <a:pt x="0" y="91"/>
                  </a:lnTo>
                  <a:lnTo>
                    <a:pt x="0" y="85"/>
                  </a:lnTo>
                  <a:lnTo>
                    <a:pt x="0" y="80"/>
                  </a:lnTo>
                  <a:lnTo>
                    <a:pt x="2" y="76"/>
                  </a:lnTo>
                  <a:lnTo>
                    <a:pt x="2" y="73"/>
                  </a:lnTo>
                  <a:lnTo>
                    <a:pt x="3" y="69"/>
                  </a:lnTo>
                  <a:lnTo>
                    <a:pt x="5" y="63"/>
                  </a:lnTo>
                  <a:lnTo>
                    <a:pt x="7" y="62"/>
                  </a:lnTo>
                  <a:lnTo>
                    <a:pt x="11" y="58"/>
                  </a:lnTo>
                  <a:lnTo>
                    <a:pt x="14" y="53"/>
                  </a:lnTo>
                  <a:lnTo>
                    <a:pt x="22" y="47"/>
                  </a:lnTo>
                  <a:lnTo>
                    <a:pt x="23" y="45"/>
                  </a:lnTo>
                  <a:lnTo>
                    <a:pt x="27" y="42"/>
                  </a:lnTo>
                  <a:lnTo>
                    <a:pt x="31" y="40"/>
                  </a:lnTo>
                  <a:lnTo>
                    <a:pt x="36" y="38"/>
                  </a:lnTo>
                  <a:lnTo>
                    <a:pt x="38" y="36"/>
                  </a:lnTo>
                  <a:lnTo>
                    <a:pt x="43" y="34"/>
                  </a:lnTo>
                  <a:lnTo>
                    <a:pt x="47" y="33"/>
                  </a:lnTo>
                  <a:lnTo>
                    <a:pt x="51" y="31"/>
                  </a:lnTo>
                  <a:lnTo>
                    <a:pt x="54" y="29"/>
                  </a:lnTo>
                  <a:lnTo>
                    <a:pt x="58" y="27"/>
                  </a:lnTo>
                  <a:lnTo>
                    <a:pt x="62" y="25"/>
                  </a:lnTo>
                  <a:lnTo>
                    <a:pt x="67" y="25"/>
                  </a:lnTo>
                  <a:lnTo>
                    <a:pt x="69" y="23"/>
                  </a:lnTo>
                  <a:lnTo>
                    <a:pt x="74" y="22"/>
                  </a:lnTo>
                  <a:lnTo>
                    <a:pt x="78" y="20"/>
                  </a:lnTo>
                  <a:lnTo>
                    <a:pt x="82" y="18"/>
                  </a:lnTo>
                  <a:lnTo>
                    <a:pt x="89" y="16"/>
                  </a:lnTo>
                  <a:lnTo>
                    <a:pt x="96" y="14"/>
                  </a:lnTo>
                  <a:lnTo>
                    <a:pt x="100" y="11"/>
                  </a:lnTo>
                  <a:lnTo>
                    <a:pt x="107" y="9"/>
                  </a:lnTo>
                  <a:lnTo>
                    <a:pt x="113" y="7"/>
                  </a:lnTo>
                  <a:lnTo>
                    <a:pt x="120" y="5"/>
                  </a:lnTo>
                  <a:lnTo>
                    <a:pt x="125" y="3"/>
                  </a:lnTo>
                  <a:lnTo>
                    <a:pt x="133" y="2"/>
                  </a:lnTo>
                  <a:lnTo>
                    <a:pt x="138" y="2"/>
                  </a:lnTo>
                  <a:lnTo>
                    <a:pt x="145" y="0"/>
                  </a:lnTo>
                  <a:lnTo>
                    <a:pt x="145" y="0"/>
                  </a:lnTo>
                  <a:close/>
                </a:path>
              </a:pathLst>
            </a:custGeom>
            <a:grp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2" name="Freeform 38"/>
            <p:cNvSpPr>
              <a:spLocks/>
            </p:cNvSpPr>
            <p:nvPr/>
          </p:nvSpPr>
          <p:spPr bwMode="auto">
            <a:xfrm>
              <a:off x="2978" y="1310"/>
              <a:ext cx="520" cy="540"/>
            </a:xfrm>
            <a:custGeom>
              <a:avLst/>
              <a:gdLst/>
              <a:ahLst/>
              <a:cxnLst>
                <a:cxn ang="0">
                  <a:pos x="102" y="32"/>
                </a:cxn>
                <a:cxn ang="0">
                  <a:pos x="54" y="78"/>
                </a:cxn>
                <a:cxn ang="0">
                  <a:pos x="22" y="136"/>
                </a:cxn>
                <a:cxn ang="0">
                  <a:pos x="3" y="204"/>
                </a:cxn>
                <a:cxn ang="0">
                  <a:pos x="0" y="276"/>
                </a:cxn>
                <a:cxn ang="0">
                  <a:pos x="9" y="346"/>
                </a:cxn>
                <a:cxn ang="0">
                  <a:pos x="31" y="411"/>
                </a:cxn>
                <a:cxn ang="0">
                  <a:pos x="63" y="464"/>
                </a:cxn>
                <a:cxn ang="0">
                  <a:pos x="109" y="500"/>
                </a:cxn>
                <a:cxn ang="0">
                  <a:pos x="160" y="522"/>
                </a:cxn>
                <a:cxn ang="0">
                  <a:pos x="213" y="535"/>
                </a:cxn>
                <a:cxn ang="0">
                  <a:pos x="264" y="540"/>
                </a:cxn>
                <a:cxn ang="0">
                  <a:pos x="313" y="537"/>
                </a:cxn>
                <a:cxn ang="0">
                  <a:pos x="358" y="526"/>
                </a:cxn>
                <a:cxn ang="0">
                  <a:pos x="402" y="506"/>
                </a:cxn>
                <a:cxn ang="0">
                  <a:pos x="438" y="478"/>
                </a:cxn>
                <a:cxn ang="0">
                  <a:pos x="471" y="440"/>
                </a:cxn>
                <a:cxn ang="0">
                  <a:pos x="497" y="395"/>
                </a:cxn>
                <a:cxn ang="0">
                  <a:pos x="513" y="340"/>
                </a:cxn>
                <a:cxn ang="0">
                  <a:pos x="518" y="287"/>
                </a:cxn>
                <a:cxn ang="0">
                  <a:pos x="515" y="240"/>
                </a:cxn>
                <a:cxn ang="0">
                  <a:pos x="504" y="196"/>
                </a:cxn>
                <a:cxn ang="0">
                  <a:pos x="487" y="158"/>
                </a:cxn>
                <a:cxn ang="0">
                  <a:pos x="464" y="122"/>
                </a:cxn>
                <a:cxn ang="0">
                  <a:pos x="440" y="93"/>
                </a:cxn>
                <a:cxn ang="0">
                  <a:pos x="415" y="67"/>
                </a:cxn>
                <a:cxn ang="0">
                  <a:pos x="389" y="49"/>
                </a:cxn>
                <a:cxn ang="0">
                  <a:pos x="344" y="22"/>
                </a:cxn>
                <a:cxn ang="0">
                  <a:pos x="307" y="9"/>
                </a:cxn>
                <a:cxn ang="0">
                  <a:pos x="278" y="2"/>
                </a:cxn>
                <a:cxn ang="0">
                  <a:pos x="260" y="25"/>
                </a:cxn>
                <a:cxn ang="0">
                  <a:pos x="282" y="27"/>
                </a:cxn>
                <a:cxn ang="0">
                  <a:pos x="322" y="40"/>
                </a:cxn>
                <a:cxn ang="0">
                  <a:pos x="367" y="63"/>
                </a:cxn>
                <a:cxn ang="0">
                  <a:pos x="413" y="102"/>
                </a:cxn>
                <a:cxn ang="0">
                  <a:pos x="431" y="127"/>
                </a:cxn>
                <a:cxn ang="0">
                  <a:pos x="447" y="154"/>
                </a:cxn>
                <a:cxn ang="0">
                  <a:pos x="460" y="182"/>
                </a:cxn>
                <a:cxn ang="0">
                  <a:pos x="473" y="207"/>
                </a:cxn>
                <a:cxn ang="0">
                  <a:pos x="480" y="235"/>
                </a:cxn>
                <a:cxn ang="0">
                  <a:pos x="486" y="262"/>
                </a:cxn>
                <a:cxn ang="0">
                  <a:pos x="487" y="287"/>
                </a:cxn>
                <a:cxn ang="0">
                  <a:pos x="486" y="315"/>
                </a:cxn>
                <a:cxn ang="0">
                  <a:pos x="480" y="340"/>
                </a:cxn>
                <a:cxn ang="0">
                  <a:pos x="473" y="367"/>
                </a:cxn>
                <a:cxn ang="0">
                  <a:pos x="457" y="397"/>
                </a:cxn>
                <a:cxn ang="0">
                  <a:pos x="437" y="427"/>
                </a:cxn>
                <a:cxn ang="0">
                  <a:pos x="409" y="455"/>
                </a:cxn>
                <a:cxn ang="0">
                  <a:pos x="376" y="482"/>
                </a:cxn>
                <a:cxn ang="0">
                  <a:pos x="340" y="504"/>
                </a:cxn>
                <a:cxn ang="0">
                  <a:pos x="296" y="517"/>
                </a:cxn>
                <a:cxn ang="0">
                  <a:pos x="249" y="519"/>
                </a:cxn>
                <a:cxn ang="0">
                  <a:pos x="200" y="506"/>
                </a:cxn>
                <a:cxn ang="0">
                  <a:pos x="145" y="480"/>
                </a:cxn>
                <a:cxn ang="0">
                  <a:pos x="96" y="438"/>
                </a:cxn>
                <a:cxn ang="0">
                  <a:pos x="60" y="384"/>
                </a:cxn>
                <a:cxn ang="0">
                  <a:pos x="38" y="324"/>
                </a:cxn>
                <a:cxn ang="0">
                  <a:pos x="29" y="260"/>
                </a:cxn>
                <a:cxn ang="0">
                  <a:pos x="32" y="198"/>
                </a:cxn>
                <a:cxn ang="0">
                  <a:pos x="47" y="142"/>
                </a:cxn>
                <a:cxn ang="0">
                  <a:pos x="78" y="94"/>
                </a:cxn>
                <a:cxn ang="0">
                  <a:pos x="122" y="62"/>
                </a:cxn>
                <a:cxn ang="0">
                  <a:pos x="178" y="47"/>
                </a:cxn>
              </a:cxnLst>
              <a:rect l="0" t="0" r="r" b="b"/>
              <a:pathLst>
                <a:path w="520" h="540">
                  <a:moveTo>
                    <a:pt x="156" y="11"/>
                  </a:moveTo>
                  <a:lnTo>
                    <a:pt x="145" y="12"/>
                  </a:lnTo>
                  <a:lnTo>
                    <a:pt x="136" y="16"/>
                  </a:lnTo>
                  <a:lnTo>
                    <a:pt x="125" y="20"/>
                  </a:lnTo>
                  <a:lnTo>
                    <a:pt x="118" y="23"/>
                  </a:lnTo>
                  <a:lnTo>
                    <a:pt x="109" y="27"/>
                  </a:lnTo>
                  <a:lnTo>
                    <a:pt x="102" y="32"/>
                  </a:lnTo>
                  <a:lnTo>
                    <a:pt x="93" y="40"/>
                  </a:lnTo>
                  <a:lnTo>
                    <a:pt x="87" y="45"/>
                  </a:lnTo>
                  <a:lnTo>
                    <a:pt x="78" y="51"/>
                  </a:lnTo>
                  <a:lnTo>
                    <a:pt x="72" y="56"/>
                  </a:lnTo>
                  <a:lnTo>
                    <a:pt x="65" y="63"/>
                  </a:lnTo>
                  <a:lnTo>
                    <a:pt x="60" y="71"/>
                  </a:lnTo>
                  <a:lnTo>
                    <a:pt x="54" y="78"/>
                  </a:lnTo>
                  <a:lnTo>
                    <a:pt x="47" y="85"/>
                  </a:lnTo>
                  <a:lnTo>
                    <a:pt x="43" y="94"/>
                  </a:lnTo>
                  <a:lnTo>
                    <a:pt x="38" y="102"/>
                  </a:lnTo>
                  <a:lnTo>
                    <a:pt x="32" y="111"/>
                  </a:lnTo>
                  <a:lnTo>
                    <a:pt x="29" y="118"/>
                  </a:lnTo>
                  <a:lnTo>
                    <a:pt x="25" y="127"/>
                  </a:lnTo>
                  <a:lnTo>
                    <a:pt x="22" y="136"/>
                  </a:lnTo>
                  <a:lnTo>
                    <a:pt x="18" y="145"/>
                  </a:lnTo>
                  <a:lnTo>
                    <a:pt x="14" y="154"/>
                  </a:lnTo>
                  <a:lnTo>
                    <a:pt x="11" y="165"/>
                  </a:lnTo>
                  <a:lnTo>
                    <a:pt x="9" y="174"/>
                  </a:lnTo>
                  <a:lnTo>
                    <a:pt x="7" y="185"/>
                  </a:lnTo>
                  <a:lnTo>
                    <a:pt x="5" y="194"/>
                  </a:lnTo>
                  <a:lnTo>
                    <a:pt x="3" y="204"/>
                  </a:lnTo>
                  <a:lnTo>
                    <a:pt x="1" y="215"/>
                  </a:lnTo>
                  <a:lnTo>
                    <a:pt x="0" y="224"/>
                  </a:lnTo>
                  <a:lnTo>
                    <a:pt x="0" y="235"/>
                  </a:lnTo>
                  <a:lnTo>
                    <a:pt x="0" y="245"/>
                  </a:lnTo>
                  <a:lnTo>
                    <a:pt x="0" y="256"/>
                  </a:lnTo>
                  <a:lnTo>
                    <a:pt x="0" y="265"/>
                  </a:lnTo>
                  <a:lnTo>
                    <a:pt x="0" y="276"/>
                  </a:lnTo>
                  <a:lnTo>
                    <a:pt x="0" y="286"/>
                  </a:lnTo>
                  <a:lnTo>
                    <a:pt x="1" y="296"/>
                  </a:lnTo>
                  <a:lnTo>
                    <a:pt x="1" y="306"/>
                  </a:lnTo>
                  <a:lnTo>
                    <a:pt x="3" y="316"/>
                  </a:lnTo>
                  <a:lnTo>
                    <a:pt x="5" y="326"/>
                  </a:lnTo>
                  <a:lnTo>
                    <a:pt x="7" y="336"/>
                  </a:lnTo>
                  <a:lnTo>
                    <a:pt x="9" y="346"/>
                  </a:lnTo>
                  <a:lnTo>
                    <a:pt x="11" y="355"/>
                  </a:lnTo>
                  <a:lnTo>
                    <a:pt x="14" y="364"/>
                  </a:lnTo>
                  <a:lnTo>
                    <a:pt x="16" y="375"/>
                  </a:lnTo>
                  <a:lnTo>
                    <a:pt x="20" y="384"/>
                  </a:lnTo>
                  <a:lnTo>
                    <a:pt x="23" y="393"/>
                  </a:lnTo>
                  <a:lnTo>
                    <a:pt x="27" y="402"/>
                  </a:lnTo>
                  <a:lnTo>
                    <a:pt x="31" y="411"/>
                  </a:lnTo>
                  <a:lnTo>
                    <a:pt x="34" y="418"/>
                  </a:lnTo>
                  <a:lnTo>
                    <a:pt x="38" y="427"/>
                  </a:lnTo>
                  <a:lnTo>
                    <a:pt x="43" y="435"/>
                  </a:lnTo>
                  <a:lnTo>
                    <a:pt x="47" y="442"/>
                  </a:lnTo>
                  <a:lnTo>
                    <a:pt x="52" y="449"/>
                  </a:lnTo>
                  <a:lnTo>
                    <a:pt x="58" y="457"/>
                  </a:lnTo>
                  <a:lnTo>
                    <a:pt x="63" y="464"/>
                  </a:lnTo>
                  <a:lnTo>
                    <a:pt x="69" y="471"/>
                  </a:lnTo>
                  <a:lnTo>
                    <a:pt x="76" y="477"/>
                  </a:lnTo>
                  <a:lnTo>
                    <a:pt x="82" y="482"/>
                  </a:lnTo>
                  <a:lnTo>
                    <a:pt x="87" y="488"/>
                  </a:lnTo>
                  <a:lnTo>
                    <a:pt x="94" y="493"/>
                  </a:lnTo>
                  <a:lnTo>
                    <a:pt x="102" y="497"/>
                  </a:lnTo>
                  <a:lnTo>
                    <a:pt x="109" y="500"/>
                  </a:lnTo>
                  <a:lnTo>
                    <a:pt x="116" y="506"/>
                  </a:lnTo>
                  <a:lnTo>
                    <a:pt x="123" y="509"/>
                  </a:lnTo>
                  <a:lnTo>
                    <a:pt x="131" y="511"/>
                  </a:lnTo>
                  <a:lnTo>
                    <a:pt x="138" y="515"/>
                  </a:lnTo>
                  <a:lnTo>
                    <a:pt x="145" y="517"/>
                  </a:lnTo>
                  <a:lnTo>
                    <a:pt x="153" y="520"/>
                  </a:lnTo>
                  <a:lnTo>
                    <a:pt x="160" y="522"/>
                  </a:lnTo>
                  <a:lnTo>
                    <a:pt x="167" y="524"/>
                  </a:lnTo>
                  <a:lnTo>
                    <a:pt x="174" y="526"/>
                  </a:lnTo>
                  <a:lnTo>
                    <a:pt x="184" y="529"/>
                  </a:lnTo>
                  <a:lnTo>
                    <a:pt x="189" y="529"/>
                  </a:lnTo>
                  <a:lnTo>
                    <a:pt x="196" y="531"/>
                  </a:lnTo>
                  <a:lnTo>
                    <a:pt x="204" y="533"/>
                  </a:lnTo>
                  <a:lnTo>
                    <a:pt x="213" y="535"/>
                  </a:lnTo>
                  <a:lnTo>
                    <a:pt x="220" y="535"/>
                  </a:lnTo>
                  <a:lnTo>
                    <a:pt x="227" y="537"/>
                  </a:lnTo>
                  <a:lnTo>
                    <a:pt x="234" y="537"/>
                  </a:lnTo>
                  <a:lnTo>
                    <a:pt x="242" y="539"/>
                  </a:lnTo>
                  <a:lnTo>
                    <a:pt x="249" y="539"/>
                  </a:lnTo>
                  <a:lnTo>
                    <a:pt x="256" y="540"/>
                  </a:lnTo>
                  <a:lnTo>
                    <a:pt x="264" y="540"/>
                  </a:lnTo>
                  <a:lnTo>
                    <a:pt x="271" y="540"/>
                  </a:lnTo>
                  <a:lnTo>
                    <a:pt x="278" y="540"/>
                  </a:lnTo>
                  <a:lnTo>
                    <a:pt x="285" y="540"/>
                  </a:lnTo>
                  <a:lnTo>
                    <a:pt x="293" y="539"/>
                  </a:lnTo>
                  <a:lnTo>
                    <a:pt x="300" y="539"/>
                  </a:lnTo>
                  <a:lnTo>
                    <a:pt x="305" y="537"/>
                  </a:lnTo>
                  <a:lnTo>
                    <a:pt x="313" y="537"/>
                  </a:lnTo>
                  <a:lnTo>
                    <a:pt x="318" y="535"/>
                  </a:lnTo>
                  <a:lnTo>
                    <a:pt x="325" y="535"/>
                  </a:lnTo>
                  <a:lnTo>
                    <a:pt x="333" y="533"/>
                  </a:lnTo>
                  <a:lnTo>
                    <a:pt x="340" y="533"/>
                  </a:lnTo>
                  <a:lnTo>
                    <a:pt x="346" y="529"/>
                  </a:lnTo>
                  <a:lnTo>
                    <a:pt x="353" y="529"/>
                  </a:lnTo>
                  <a:lnTo>
                    <a:pt x="358" y="526"/>
                  </a:lnTo>
                  <a:lnTo>
                    <a:pt x="366" y="524"/>
                  </a:lnTo>
                  <a:lnTo>
                    <a:pt x="371" y="520"/>
                  </a:lnTo>
                  <a:lnTo>
                    <a:pt x="378" y="519"/>
                  </a:lnTo>
                  <a:lnTo>
                    <a:pt x="384" y="515"/>
                  </a:lnTo>
                  <a:lnTo>
                    <a:pt x="389" y="513"/>
                  </a:lnTo>
                  <a:lnTo>
                    <a:pt x="396" y="509"/>
                  </a:lnTo>
                  <a:lnTo>
                    <a:pt x="402" y="506"/>
                  </a:lnTo>
                  <a:lnTo>
                    <a:pt x="407" y="502"/>
                  </a:lnTo>
                  <a:lnTo>
                    <a:pt x="413" y="498"/>
                  </a:lnTo>
                  <a:lnTo>
                    <a:pt x="418" y="495"/>
                  </a:lnTo>
                  <a:lnTo>
                    <a:pt x="424" y="491"/>
                  </a:lnTo>
                  <a:lnTo>
                    <a:pt x="429" y="488"/>
                  </a:lnTo>
                  <a:lnTo>
                    <a:pt x="435" y="482"/>
                  </a:lnTo>
                  <a:lnTo>
                    <a:pt x="438" y="478"/>
                  </a:lnTo>
                  <a:lnTo>
                    <a:pt x="444" y="473"/>
                  </a:lnTo>
                  <a:lnTo>
                    <a:pt x="449" y="468"/>
                  </a:lnTo>
                  <a:lnTo>
                    <a:pt x="453" y="462"/>
                  </a:lnTo>
                  <a:lnTo>
                    <a:pt x="458" y="458"/>
                  </a:lnTo>
                  <a:lnTo>
                    <a:pt x="462" y="453"/>
                  </a:lnTo>
                  <a:lnTo>
                    <a:pt x="467" y="446"/>
                  </a:lnTo>
                  <a:lnTo>
                    <a:pt x="471" y="440"/>
                  </a:lnTo>
                  <a:lnTo>
                    <a:pt x="475" y="435"/>
                  </a:lnTo>
                  <a:lnTo>
                    <a:pt x="480" y="429"/>
                  </a:lnTo>
                  <a:lnTo>
                    <a:pt x="482" y="422"/>
                  </a:lnTo>
                  <a:lnTo>
                    <a:pt x="487" y="415"/>
                  </a:lnTo>
                  <a:lnTo>
                    <a:pt x="489" y="407"/>
                  </a:lnTo>
                  <a:lnTo>
                    <a:pt x="493" y="402"/>
                  </a:lnTo>
                  <a:lnTo>
                    <a:pt x="497" y="395"/>
                  </a:lnTo>
                  <a:lnTo>
                    <a:pt x="498" y="387"/>
                  </a:lnTo>
                  <a:lnTo>
                    <a:pt x="502" y="378"/>
                  </a:lnTo>
                  <a:lnTo>
                    <a:pt x="506" y="371"/>
                  </a:lnTo>
                  <a:lnTo>
                    <a:pt x="508" y="364"/>
                  </a:lnTo>
                  <a:lnTo>
                    <a:pt x="509" y="355"/>
                  </a:lnTo>
                  <a:lnTo>
                    <a:pt x="511" y="347"/>
                  </a:lnTo>
                  <a:lnTo>
                    <a:pt x="513" y="340"/>
                  </a:lnTo>
                  <a:lnTo>
                    <a:pt x="515" y="331"/>
                  </a:lnTo>
                  <a:lnTo>
                    <a:pt x="515" y="324"/>
                  </a:lnTo>
                  <a:lnTo>
                    <a:pt x="517" y="316"/>
                  </a:lnTo>
                  <a:lnTo>
                    <a:pt x="518" y="309"/>
                  </a:lnTo>
                  <a:lnTo>
                    <a:pt x="518" y="302"/>
                  </a:lnTo>
                  <a:lnTo>
                    <a:pt x="518" y="295"/>
                  </a:lnTo>
                  <a:lnTo>
                    <a:pt x="518" y="287"/>
                  </a:lnTo>
                  <a:lnTo>
                    <a:pt x="520" y="280"/>
                  </a:lnTo>
                  <a:lnTo>
                    <a:pt x="518" y="273"/>
                  </a:lnTo>
                  <a:lnTo>
                    <a:pt x="518" y="267"/>
                  </a:lnTo>
                  <a:lnTo>
                    <a:pt x="518" y="260"/>
                  </a:lnTo>
                  <a:lnTo>
                    <a:pt x="518" y="255"/>
                  </a:lnTo>
                  <a:lnTo>
                    <a:pt x="517" y="247"/>
                  </a:lnTo>
                  <a:lnTo>
                    <a:pt x="515" y="240"/>
                  </a:lnTo>
                  <a:lnTo>
                    <a:pt x="515" y="233"/>
                  </a:lnTo>
                  <a:lnTo>
                    <a:pt x="513" y="227"/>
                  </a:lnTo>
                  <a:lnTo>
                    <a:pt x="511" y="222"/>
                  </a:lnTo>
                  <a:lnTo>
                    <a:pt x="509" y="215"/>
                  </a:lnTo>
                  <a:lnTo>
                    <a:pt x="508" y="209"/>
                  </a:lnTo>
                  <a:lnTo>
                    <a:pt x="506" y="202"/>
                  </a:lnTo>
                  <a:lnTo>
                    <a:pt x="504" y="196"/>
                  </a:lnTo>
                  <a:lnTo>
                    <a:pt x="502" y="191"/>
                  </a:lnTo>
                  <a:lnTo>
                    <a:pt x="498" y="185"/>
                  </a:lnTo>
                  <a:lnTo>
                    <a:pt x="497" y="178"/>
                  </a:lnTo>
                  <a:lnTo>
                    <a:pt x="495" y="173"/>
                  </a:lnTo>
                  <a:lnTo>
                    <a:pt x="491" y="167"/>
                  </a:lnTo>
                  <a:lnTo>
                    <a:pt x="489" y="162"/>
                  </a:lnTo>
                  <a:lnTo>
                    <a:pt x="487" y="158"/>
                  </a:lnTo>
                  <a:lnTo>
                    <a:pt x="484" y="153"/>
                  </a:lnTo>
                  <a:lnTo>
                    <a:pt x="480" y="147"/>
                  </a:lnTo>
                  <a:lnTo>
                    <a:pt x="477" y="142"/>
                  </a:lnTo>
                  <a:lnTo>
                    <a:pt x="475" y="136"/>
                  </a:lnTo>
                  <a:lnTo>
                    <a:pt x="471" y="131"/>
                  </a:lnTo>
                  <a:lnTo>
                    <a:pt x="467" y="127"/>
                  </a:lnTo>
                  <a:lnTo>
                    <a:pt x="464" y="122"/>
                  </a:lnTo>
                  <a:lnTo>
                    <a:pt x="462" y="118"/>
                  </a:lnTo>
                  <a:lnTo>
                    <a:pt x="458" y="113"/>
                  </a:lnTo>
                  <a:lnTo>
                    <a:pt x="455" y="109"/>
                  </a:lnTo>
                  <a:lnTo>
                    <a:pt x="451" y="103"/>
                  </a:lnTo>
                  <a:lnTo>
                    <a:pt x="447" y="100"/>
                  </a:lnTo>
                  <a:lnTo>
                    <a:pt x="444" y="96"/>
                  </a:lnTo>
                  <a:lnTo>
                    <a:pt x="440" y="93"/>
                  </a:lnTo>
                  <a:lnTo>
                    <a:pt x="437" y="89"/>
                  </a:lnTo>
                  <a:lnTo>
                    <a:pt x="433" y="85"/>
                  </a:lnTo>
                  <a:lnTo>
                    <a:pt x="429" y="82"/>
                  </a:lnTo>
                  <a:lnTo>
                    <a:pt x="426" y="78"/>
                  </a:lnTo>
                  <a:lnTo>
                    <a:pt x="422" y="74"/>
                  </a:lnTo>
                  <a:lnTo>
                    <a:pt x="418" y="71"/>
                  </a:lnTo>
                  <a:lnTo>
                    <a:pt x="415" y="67"/>
                  </a:lnTo>
                  <a:lnTo>
                    <a:pt x="411" y="63"/>
                  </a:lnTo>
                  <a:lnTo>
                    <a:pt x="407" y="62"/>
                  </a:lnTo>
                  <a:lnTo>
                    <a:pt x="404" y="58"/>
                  </a:lnTo>
                  <a:lnTo>
                    <a:pt x="400" y="56"/>
                  </a:lnTo>
                  <a:lnTo>
                    <a:pt x="396" y="52"/>
                  </a:lnTo>
                  <a:lnTo>
                    <a:pt x="393" y="51"/>
                  </a:lnTo>
                  <a:lnTo>
                    <a:pt x="389" y="49"/>
                  </a:lnTo>
                  <a:lnTo>
                    <a:pt x="382" y="43"/>
                  </a:lnTo>
                  <a:lnTo>
                    <a:pt x="376" y="40"/>
                  </a:lnTo>
                  <a:lnTo>
                    <a:pt x="369" y="36"/>
                  </a:lnTo>
                  <a:lnTo>
                    <a:pt x="362" y="32"/>
                  </a:lnTo>
                  <a:lnTo>
                    <a:pt x="356" y="29"/>
                  </a:lnTo>
                  <a:lnTo>
                    <a:pt x="351" y="25"/>
                  </a:lnTo>
                  <a:lnTo>
                    <a:pt x="344" y="22"/>
                  </a:lnTo>
                  <a:lnTo>
                    <a:pt x="338" y="20"/>
                  </a:lnTo>
                  <a:lnTo>
                    <a:pt x="333" y="18"/>
                  </a:lnTo>
                  <a:lnTo>
                    <a:pt x="327" y="16"/>
                  </a:lnTo>
                  <a:lnTo>
                    <a:pt x="322" y="14"/>
                  </a:lnTo>
                  <a:lnTo>
                    <a:pt x="316" y="12"/>
                  </a:lnTo>
                  <a:lnTo>
                    <a:pt x="311" y="11"/>
                  </a:lnTo>
                  <a:lnTo>
                    <a:pt x="307" y="9"/>
                  </a:lnTo>
                  <a:lnTo>
                    <a:pt x="302" y="7"/>
                  </a:lnTo>
                  <a:lnTo>
                    <a:pt x="298" y="5"/>
                  </a:lnTo>
                  <a:lnTo>
                    <a:pt x="295" y="5"/>
                  </a:lnTo>
                  <a:lnTo>
                    <a:pt x="289" y="3"/>
                  </a:lnTo>
                  <a:lnTo>
                    <a:pt x="285" y="3"/>
                  </a:lnTo>
                  <a:lnTo>
                    <a:pt x="282" y="2"/>
                  </a:lnTo>
                  <a:lnTo>
                    <a:pt x="278" y="2"/>
                  </a:lnTo>
                  <a:lnTo>
                    <a:pt x="275" y="2"/>
                  </a:lnTo>
                  <a:lnTo>
                    <a:pt x="269" y="0"/>
                  </a:lnTo>
                  <a:lnTo>
                    <a:pt x="264" y="0"/>
                  </a:lnTo>
                  <a:lnTo>
                    <a:pt x="260" y="0"/>
                  </a:lnTo>
                  <a:lnTo>
                    <a:pt x="258" y="0"/>
                  </a:lnTo>
                  <a:lnTo>
                    <a:pt x="256" y="0"/>
                  </a:lnTo>
                  <a:lnTo>
                    <a:pt x="260" y="25"/>
                  </a:lnTo>
                  <a:lnTo>
                    <a:pt x="260" y="25"/>
                  </a:lnTo>
                  <a:lnTo>
                    <a:pt x="264" y="25"/>
                  </a:lnTo>
                  <a:lnTo>
                    <a:pt x="265" y="25"/>
                  </a:lnTo>
                  <a:lnTo>
                    <a:pt x="269" y="25"/>
                  </a:lnTo>
                  <a:lnTo>
                    <a:pt x="273" y="27"/>
                  </a:lnTo>
                  <a:lnTo>
                    <a:pt x="278" y="27"/>
                  </a:lnTo>
                  <a:lnTo>
                    <a:pt x="282" y="27"/>
                  </a:lnTo>
                  <a:lnTo>
                    <a:pt x="285" y="29"/>
                  </a:lnTo>
                  <a:lnTo>
                    <a:pt x="291" y="29"/>
                  </a:lnTo>
                  <a:lnTo>
                    <a:pt x="296" y="32"/>
                  </a:lnTo>
                  <a:lnTo>
                    <a:pt x="302" y="34"/>
                  </a:lnTo>
                  <a:lnTo>
                    <a:pt x="309" y="36"/>
                  </a:lnTo>
                  <a:lnTo>
                    <a:pt x="315" y="38"/>
                  </a:lnTo>
                  <a:lnTo>
                    <a:pt x="322" y="40"/>
                  </a:lnTo>
                  <a:lnTo>
                    <a:pt x="327" y="42"/>
                  </a:lnTo>
                  <a:lnTo>
                    <a:pt x="335" y="45"/>
                  </a:lnTo>
                  <a:lnTo>
                    <a:pt x="340" y="47"/>
                  </a:lnTo>
                  <a:lnTo>
                    <a:pt x="347" y="51"/>
                  </a:lnTo>
                  <a:lnTo>
                    <a:pt x="355" y="54"/>
                  </a:lnTo>
                  <a:lnTo>
                    <a:pt x="362" y="58"/>
                  </a:lnTo>
                  <a:lnTo>
                    <a:pt x="367" y="63"/>
                  </a:lnTo>
                  <a:lnTo>
                    <a:pt x="375" y="69"/>
                  </a:lnTo>
                  <a:lnTo>
                    <a:pt x="382" y="73"/>
                  </a:lnTo>
                  <a:lnTo>
                    <a:pt x="387" y="78"/>
                  </a:lnTo>
                  <a:lnTo>
                    <a:pt x="395" y="83"/>
                  </a:lnTo>
                  <a:lnTo>
                    <a:pt x="402" y="89"/>
                  </a:lnTo>
                  <a:lnTo>
                    <a:pt x="407" y="96"/>
                  </a:lnTo>
                  <a:lnTo>
                    <a:pt x="413" y="102"/>
                  </a:lnTo>
                  <a:lnTo>
                    <a:pt x="415" y="105"/>
                  </a:lnTo>
                  <a:lnTo>
                    <a:pt x="418" y="109"/>
                  </a:lnTo>
                  <a:lnTo>
                    <a:pt x="422" y="113"/>
                  </a:lnTo>
                  <a:lnTo>
                    <a:pt x="426" y="118"/>
                  </a:lnTo>
                  <a:lnTo>
                    <a:pt x="427" y="120"/>
                  </a:lnTo>
                  <a:lnTo>
                    <a:pt x="429" y="125"/>
                  </a:lnTo>
                  <a:lnTo>
                    <a:pt x="431" y="127"/>
                  </a:lnTo>
                  <a:lnTo>
                    <a:pt x="435" y="133"/>
                  </a:lnTo>
                  <a:lnTo>
                    <a:pt x="437" y="134"/>
                  </a:lnTo>
                  <a:lnTo>
                    <a:pt x="438" y="140"/>
                  </a:lnTo>
                  <a:lnTo>
                    <a:pt x="442" y="144"/>
                  </a:lnTo>
                  <a:lnTo>
                    <a:pt x="444" y="147"/>
                  </a:lnTo>
                  <a:lnTo>
                    <a:pt x="446" y="151"/>
                  </a:lnTo>
                  <a:lnTo>
                    <a:pt x="447" y="154"/>
                  </a:lnTo>
                  <a:lnTo>
                    <a:pt x="449" y="158"/>
                  </a:lnTo>
                  <a:lnTo>
                    <a:pt x="451" y="162"/>
                  </a:lnTo>
                  <a:lnTo>
                    <a:pt x="453" y="165"/>
                  </a:lnTo>
                  <a:lnTo>
                    <a:pt x="457" y="171"/>
                  </a:lnTo>
                  <a:lnTo>
                    <a:pt x="458" y="174"/>
                  </a:lnTo>
                  <a:lnTo>
                    <a:pt x="460" y="178"/>
                  </a:lnTo>
                  <a:lnTo>
                    <a:pt x="460" y="182"/>
                  </a:lnTo>
                  <a:lnTo>
                    <a:pt x="462" y="185"/>
                  </a:lnTo>
                  <a:lnTo>
                    <a:pt x="464" y="189"/>
                  </a:lnTo>
                  <a:lnTo>
                    <a:pt x="466" y="193"/>
                  </a:lnTo>
                  <a:lnTo>
                    <a:pt x="467" y="196"/>
                  </a:lnTo>
                  <a:lnTo>
                    <a:pt x="469" y="200"/>
                  </a:lnTo>
                  <a:lnTo>
                    <a:pt x="469" y="204"/>
                  </a:lnTo>
                  <a:lnTo>
                    <a:pt x="473" y="207"/>
                  </a:lnTo>
                  <a:lnTo>
                    <a:pt x="473" y="211"/>
                  </a:lnTo>
                  <a:lnTo>
                    <a:pt x="475" y="215"/>
                  </a:lnTo>
                  <a:lnTo>
                    <a:pt x="475" y="218"/>
                  </a:lnTo>
                  <a:lnTo>
                    <a:pt x="477" y="224"/>
                  </a:lnTo>
                  <a:lnTo>
                    <a:pt x="478" y="227"/>
                  </a:lnTo>
                  <a:lnTo>
                    <a:pt x="480" y="231"/>
                  </a:lnTo>
                  <a:lnTo>
                    <a:pt x="480" y="235"/>
                  </a:lnTo>
                  <a:lnTo>
                    <a:pt x="482" y="238"/>
                  </a:lnTo>
                  <a:lnTo>
                    <a:pt x="482" y="242"/>
                  </a:lnTo>
                  <a:lnTo>
                    <a:pt x="484" y="245"/>
                  </a:lnTo>
                  <a:lnTo>
                    <a:pt x="484" y="249"/>
                  </a:lnTo>
                  <a:lnTo>
                    <a:pt x="484" y="253"/>
                  </a:lnTo>
                  <a:lnTo>
                    <a:pt x="484" y="256"/>
                  </a:lnTo>
                  <a:lnTo>
                    <a:pt x="486" y="262"/>
                  </a:lnTo>
                  <a:lnTo>
                    <a:pt x="486" y="265"/>
                  </a:lnTo>
                  <a:lnTo>
                    <a:pt x="487" y="269"/>
                  </a:lnTo>
                  <a:lnTo>
                    <a:pt x="487" y="273"/>
                  </a:lnTo>
                  <a:lnTo>
                    <a:pt x="487" y="276"/>
                  </a:lnTo>
                  <a:lnTo>
                    <a:pt x="487" y="280"/>
                  </a:lnTo>
                  <a:lnTo>
                    <a:pt x="487" y="284"/>
                  </a:lnTo>
                  <a:lnTo>
                    <a:pt x="487" y="287"/>
                  </a:lnTo>
                  <a:lnTo>
                    <a:pt x="487" y="291"/>
                  </a:lnTo>
                  <a:lnTo>
                    <a:pt x="487" y="295"/>
                  </a:lnTo>
                  <a:lnTo>
                    <a:pt x="487" y="300"/>
                  </a:lnTo>
                  <a:lnTo>
                    <a:pt x="487" y="302"/>
                  </a:lnTo>
                  <a:lnTo>
                    <a:pt x="487" y="307"/>
                  </a:lnTo>
                  <a:lnTo>
                    <a:pt x="486" y="309"/>
                  </a:lnTo>
                  <a:lnTo>
                    <a:pt x="486" y="315"/>
                  </a:lnTo>
                  <a:lnTo>
                    <a:pt x="486" y="318"/>
                  </a:lnTo>
                  <a:lnTo>
                    <a:pt x="484" y="322"/>
                  </a:lnTo>
                  <a:lnTo>
                    <a:pt x="484" y="326"/>
                  </a:lnTo>
                  <a:lnTo>
                    <a:pt x="484" y="329"/>
                  </a:lnTo>
                  <a:lnTo>
                    <a:pt x="482" y="333"/>
                  </a:lnTo>
                  <a:lnTo>
                    <a:pt x="482" y="336"/>
                  </a:lnTo>
                  <a:lnTo>
                    <a:pt x="480" y="340"/>
                  </a:lnTo>
                  <a:lnTo>
                    <a:pt x="480" y="344"/>
                  </a:lnTo>
                  <a:lnTo>
                    <a:pt x="478" y="347"/>
                  </a:lnTo>
                  <a:lnTo>
                    <a:pt x="478" y="353"/>
                  </a:lnTo>
                  <a:lnTo>
                    <a:pt x="477" y="356"/>
                  </a:lnTo>
                  <a:lnTo>
                    <a:pt x="477" y="360"/>
                  </a:lnTo>
                  <a:lnTo>
                    <a:pt x="475" y="364"/>
                  </a:lnTo>
                  <a:lnTo>
                    <a:pt x="473" y="367"/>
                  </a:lnTo>
                  <a:lnTo>
                    <a:pt x="469" y="371"/>
                  </a:lnTo>
                  <a:lnTo>
                    <a:pt x="469" y="375"/>
                  </a:lnTo>
                  <a:lnTo>
                    <a:pt x="466" y="378"/>
                  </a:lnTo>
                  <a:lnTo>
                    <a:pt x="464" y="384"/>
                  </a:lnTo>
                  <a:lnTo>
                    <a:pt x="462" y="387"/>
                  </a:lnTo>
                  <a:lnTo>
                    <a:pt x="460" y="393"/>
                  </a:lnTo>
                  <a:lnTo>
                    <a:pt x="457" y="397"/>
                  </a:lnTo>
                  <a:lnTo>
                    <a:pt x="455" y="400"/>
                  </a:lnTo>
                  <a:lnTo>
                    <a:pt x="451" y="406"/>
                  </a:lnTo>
                  <a:lnTo>
                    <a:pt x="449" y="409"/>
                  </a:lnTo>
                  <a:lnTo>
                    <a:pt x="446" y="413"/>
                  </a:lnTo>
                  <a:lnTo>
                    <a:pt x="442" y="418"/>
                  </a:lnTo>
                  <a:lnTo>
                    <a:pt x="438" y="422"/>
                  </a:lnTo>
                  <a:lnTo>
                    <a:pt x="437" y="427"/>
                  </a:lnTo>
                  <a:lnTo>
                    <a:pt x="433" y="431"/>
                  </a:lnTo>
                  <a:lnTo>
                    <a:pt x="429" y="435"/>
                  </a:lnTo>
                  <a:lnTo>
                    <a:pt x="426" y="438"/>
                  </a:lnTo>
                  <a:lnTo>
                    <a:pt x="422" y="444"/>
                  </a:lnTo>
                  <a:lnTo>
                    <a:pt x="418" y="448"/>
                  </a:lnTo>
                  <a:lnTo>
                    <a:pt x="413" y="451"/>
                  </a:lnTo>
                  <a:lnTo>
                    <a:pt x="409" y="455"/>
                  </a:lnTo>
                  <a:lnTo>
                    <a:pt x="406" y="460"/>
                  </a:lnTo>
                  <a:lnTo>
                    <a:pt x="400" y="464"/>
                  </a:lnTo>
                  <a:lnTo>
                    <a:pt x="396" y="468"/>
                  </a:lnTo>
                  <a:lnTo>
                    <a:pt x="391" y="473"/>
                  </a:lnTo>
                  <a:lnTo>
                    <a:pt x="387" y="477"/>
                  </a:lnTo>
                  <a:lnTo>
                    <a:pt x="382" y="480"/>
                  </a:lnTo>
                  <a:lnTo>
                    <a:pt x="376" y="482"/>
                  </a:lnTo>
                  <a:lnTo>
                    <a:pt x="373" y="486"/>
                  </a:lnTo>
                  <a:lnTo>
                    <a:pt x="367" y="489"/>
                  </a:lnTo>
                  <a:lnTo>
                    <a:pt x="362" y="493"/>
                  </a:lnTo>
                  <a:lnTo>
                    <a:pt x="356" y="495"/>
                  </a:lnTo>
                  <a:lnTo>
                    <a:pt x="351" y="498"/>
                  </a:lnTo>
                  <a:lnTo>
                    <a:pt x="346" y="500"/>
                  </a:lnTo>
                  <a:lnTo>
                    <a:pt x="340" y="504"/>
                  </a:lnTo>
                  <a:lnTo>
                    <a:pt x="335" y="506"/>
                  </a:lnTo>
                  <a:lnTo>
                    <a:pt x="327" y="508"/>
                  </a:lnTo>
                  <a:lnTo>
                    <a:pt x="322" y="511"/>
                  </a:lnTo>
                  <a:lnTo>
                    <a:pt x="315" y="511"/>
                  </a:lnTo>
                  <a:lnTo>
                    <a:pt x="309" y="513"/>
                  </a:lnTo>
                  <a:lnTo>
                    <a:pt x="304" y="515"/>
                  </a:lnTo>
                  <a:lnTo>
                    <a:pt x="296" y="517"/>
                  </a:lnTo>
                  <a:lnTo>
                    <a:pt x="291" y="517"/>
                  </a:lnTo>
                  <a:lnTo>
                    <a:pt x="284" y="519"/>
                  </a:lnTo>
                  <a:lnTo>
                    <a:pt x="278" y="519"/>
                  </a:lnTo>
                  <a:lnTo>
                    <a:pt x="271" y="519"/>
                  </a:lnTo>
                  <a:lnTo>
                    <a:pt x="264" y="519"/>
                  </a:lnTo>
                  <a:lnTo>
                    <a:pt x="256" y="519"/>
                  </a:lnTo>
                  <a:lnTo>
                    <a:pt x="249" y="519"/>
                  </a:lnTo>
                  <a:lnTo>
                    <a:pt x="244" y="517"/>
                  </a:lnTo>
                  <a:lnTo>
                    <a:pt x="234" y="515"/>
                  </a:lnTo>
                  <a:lnTo>
                    <a:pt x="229" y="515"/>
                  </a:lnTo>
                  <a:lnTo>
                    <a:pt x="220" y="513"/>
                  </a:lnTo>
                  <a:lnTo>
                    <a:pt x="214" y="511"/>
                  </a:lnTo>
                  <a:lnTo>
                    <a:pt x="207" y="509"/>
                  </a:lnTo>
                  <a:lnTo>
                    <a:pt x="200" y="506"/>
                  </a:lnTo>
                  <a:lnTo>
                    <a:pt x="191" y="504"/>
                  </a:lnTo>
                  <a:lnTo>
                    <a:pt x="184" y="500"/>
                  </a:lnTo>
                  <a:lnTo>
                    <a:pt x="176" y="497"/>
                  </a:lnTo>
                  <a:lnTo>
                    <a:pt x="169" y="493"/>
                  </a:lnTo>
                  <a:lnTo>
                    <a:pt x="160" y="489"/>
                  </a:lnTo>
                  <a:lnTo>
                    <a:pt x="153" y="486"/>
                  </a:lnTo>
                  <a:lnTo>
                    <a:pt x="145" y="480"/>
                  </a:lnTo>
                  <a:lnTo>
                    <a:pt x="136" y="475"/>
                  </a:lnTo>
                  <a:lnTo>
                    <a:pt x="129" y="469"/>
                  </a:lnTo>
                  <a:lnTo>
                    <a:pt x="122" y="464"/>
                  </a:lnTo>
                  <a:lnTo>
                    <a:pt x="114" y="458"/>
                  </a:lnTo>
                  <a:lnTo>
                    <a:pt x="109" y="451"/>
                  </a:lnTo>
                  <a:lnTo>
                    <a:pt x="102" y="446"/>
                  </a:lnTo>
                  <a:lnTo>
                    <a:pt x="96" y="438"/>
                  </a:lnTo>
                  <a:lnTo>
                    <a:pt x="91" y="431"/>
                  </a:lnTo>
                  <a:lnTo>
                    <a:pt x="83" y="424"/>
                  </a:lnTo>
                  <a:lnTo>
                    <a:pt x="78" y="417"/>
                  </a:lnTo>
                  <a:lnTo>
                    <a:pt x="74" y="409"/>
                  </a:lnTo>
                  <a:lnTo>
                    <a:pt x="69" y="400"/>
                  </a:lnTo>
                  <a:lnTo>
                    <a:pt x="63" y="393"/>
                  </a:lnTo>
                  <a:lnTo>
                    <a:pt x="60" y="384"/>
                  </a:lnTo>
                  <a:lnTo>
                    <a:pt x="56" y="377"/>
                  </a:lnTo>
                  <a:lnTo>
                    <a:pt x="52" y="367"/>
                  </a:lnTo>
                  <a:lnTo>
                    <a:pt x="49" y="358"/>
                  </a:lnTo>
                  <a:lnTo>
                    <a:pt x="45" y="349"/>
                  </a:lnTo>
                  <a:lnTo>
                    <a:pt x="43" y="342"/>
                  </a:lnTo>
                  <a:lnTo>
                    <a:pt x="40" y="333"/>
                  </a:lnTo>
                  <a:lnTo>
                    <a:pt x="38" y="324"/>
                  </a:lnTo>
                  <a:lnTo>
                    <a:pt x="36" y="315"/>
                  </a:lnTo>
                  <a:lnTo>
                    <a:pt x="34" y="306"/>
                  </a:lnTo>
                  <a:lnTo>
                    <a:pt x="32" y="296"/>
                  </a:lnTo>
                  <a:lnTo>
                    <a:pt x="31" y="287"/>
                  </a:lnTo>
                  <a:lnTo>
                    <a:pt x="29" y="278"/>
                  </a:lnTo>
                  <a:lnTo>
                    <a:pt x="29" y="269"/>
                  </a:lnTo>
                  <a:lnTo>
                    <a:pt x="29" y="260"/>
                  </a:lnTo>
                  <a:lnTo>
                    <a:pt x="29" y="253"/>
                  </a:lnTo>
                  <a:lnTo>
                    <a:pt x="29" y="244"/>
                  </a:lnTo>
                  <a:lnTo>
                    <a:pt x="29" y="235"/>
                  </a:lnTo>
                  <a:lnTo>
                    <a:pt x="29" y="225"/>
                  </a:lnTo>
                  <a:lnTo>
                    <a:pt x="29" y="216"/>
                  </a:lnTo>
                  <a:lnTo>
                    <a:pt x="31" y="207"/>
                  </a:lnTo>
                  <a:lnTo>
                    <a:pt x="32" y="198"/>
                  </a:lnTo>
                  <a:lnTo>
                    <a:pt x="32" y="189"/>
                  </a:lnTo>
                  <a:lnTo>
                    <a:pt x="36" y="182"/>
                  </a:lnTo>
                  <a:lnTo>
                    <a:pt x="38" y="173"/>
                  </a:lnTo>
                  <a:lnTo>
                    <a:pt x="40" y="165"/>
                  </a:lnTo>
                  <a:lnTo>
                    <a:pt x="42" y="156"/>
                  </a:lnTo>
                  <a:lnTo>
                    <a:pt x="45" y="149"/>
                  </a:lnTo>
                  <a:lnTo>
                    <a:pt x="47" y="142"/>
                  </a:lnTo>
                  <a:lnTo>
                    <a:pt x="52" y="134"/>
                  </a:lnTo>
                  <a:lnTo>
                    <a:pt x="56" y="127"/>
                  </a:lnTo>
                  <a:lnTo>
                    <a:pt x="60" y="120"/>
                  </a:lnTo>
                  <a:lnTo>
                    <a:pt x="63" y="113"/>
                  </a:lnTo>
                  <a:lnTo>
                    <a:pt x="69" y="107"/>
                  </a:lnTo>
                  <a:lnTo>
                    <a:pt x="72" y="102"/>
                  </a:lnTo>
                  <a:lnTo>
                    <a:pt x="78" y="94"/>
                  </a:lnTo>
                  <a:lnTo>
                    <a:pt x="83" y="89"/>
                  </a:lnTo>
                  <a:lnTo>
                    <a:pt x="89" y="83"/>
                  </a:lnTo>
                  <a:lnTo>
                    <a:pt x="94" y="78"/>
                  </a:lnTo>
                  <a:lnTo>
                    <a:pt x="102" y="73"/>
                  </a:lnTo>
                  <a:lnTo>
                    <a:pt x="107" y="69"/>
                  </a:lnTo>
                  <a:lnTo>
                    <a:pt x="114" y="65"/>
                  </a:lnTo>
                  <a:lnTo>
                    <a:pt x="122" y="62"/>
                  </a:lnTo>
                  <a:lnTo>
                    <a:pt x="129" y="58"/>
                  </a:lnTo>
                  <a:lnTo>
                    <a:pt x="136" y="54"/>
                  </a:lnTo>
                  <a:lnTo>
                    <a:pt x="145" y="52"/>
                  </a:lnTo>
                  <a:lnTo>
                    <a:pt x="153" y="51"/>
                  </a:lnTo>
                  <a:lnTo>
                    <a:pt x="160" y="49"/>
                  </a:lnTo>
                  <a:lnTo>
                    <a:pt x="169" y="47"/>
                  </a:lnTo>
                  <a:lnTo>
                    <a:pt x="178" y="47"/>
                  </a:lnTo>
                  <a:lnTo>
                    <a:pt x="156" y="11"/>
                  </a:lnTo>
                  <a:lnTo>
                    <a:pt x="156" y="11"/>
                  </a:lnTo>
                  <a:close/>
                </a:path>
              </a:pathLst>
            </a:custGeom>
            <a:grp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3" name="Freeform 39"/>
            <p:cNvSpPr>
              <a:spLocks/>
            </p:cNvSpPr>
            <p:nvPr/>
          </p:nvSpPr>
          <p:spPr bwMode="auto">
            <a:xfrm>
              <a:off x="2797" y="1140"/>
              <a:ext cx="903" cy="880"/>
            </a:xfrm>
            <a:custGeom>
              <a:avLst/>
              <a:gdLst/>
              <a:ahLst/>
              <a:cxnLst>
                <a:cxn ang="0">
                  <a:pos x="192" y="44"/>
                </a:cxn>
                <a:cxn ang="0">
                  <a:pos x="121" y="104"/>
                </a:cxn>
                <a:cxn ang="0">
                  <a:pos x="66" y="175"/>
                </a:cxn>
                <a:cxn ang="0">
                  <a:pos x="28" y="259"/>
                </a:cxn>
                <a:cxn ang="0">
                  <a:pos x="4" y="348"/>
                </a:cxn>
                <a:cxn ang="0">
                  <a:pos x="0" y="441"/>
                </a:cxn>
                <a:cxn ang="0">
                  <a:pos x="11" y="534"/>
                </a:cxn>
                <a:cxn ang="0">
                  <a:pos x="41" y="623"/>
                </a:cxn>
                <a:cxn ang="0">
                  <a:pos x="81" y="701"/>
                </a:cxn>
                <a:cxn ang="0">
                  <a:pos x="133" y="765"/>
                </a:cxn>
                <a:cxn ang="0">
                  <a:pos x="201" y="818"/>
                </a:cxn>
                <a:cxn ang="0">
                  <a:pos x="281" y="852"/>
                </a:cxn>
                <a:cxn ang="0">
                  <a:pos x="377" y="874"/>
                </a:cxn>
                <a:cxn ang="0">
                  <a:pos x="490" y="878"/>
                </a:cxn>
                <a:cxn ang="0">
                  <a:pos x="608" y="863"/>
                </a:cxn>
                <a:cxn ang="0">
                  <a:pos x="709" y="825"/>
                </a:cxn>
                <a:cxn ang="0">
                  <a:pos x="785" y="769"/>
                </a:cxn>
                <a:cxn ang="0">
                  <a:pos x="841" y="696"/>
                </a:cxn>
                <a:cxn ang="0">
                  <a:pos x="878" y="612"/>
                </a:cxn>
                <a:cxn ang="0">
                  <a:pos x="898" y="521"/>
                </a:cxn>
                <a:cxn ang="0">
                  <a:pos x="901" y="426"/>
                </a:cxn>
                <a:cxn ang="0">
                  <a:pos x="891" y="332"/>
                </a:cxn>
                <a:cxn ang="0">
                  <a:pos x="863" y="246"/>
                </a:cxn>
                <a:cxn ang="0">
                  <a:pos x="821" y="173"/>
                </a:cxn>
                <a:cxn ang="0">
                  <a:pos x="769" y="115"/>
                </a:cxn>
                <a:cxn ang="0">
                  <a:pos x="701" y="66"/>
                </a:cxn>
                <a:cxn ang="0">
                  <a:pos x="619" y="30"/>
                </a:cxn>
                <a:cxn ang="0">
                  <a:pos x="528" y="6"/>
                </a:cxn>
                <a:cxn ang="0">
                  <a:pos x="479" y="35"/>
                </a:cxn>
                <a:cxn ang="0">
                  <a:pos x="519" y="44"/>
                </a:cxn>
                <a:cxn ang="0">
                  <a:pos x="585" y="62"/>
                </a:cxn>
                <a:cxn ang="0">
                  <a:pos x="665" y="99"/>
                </a:cxn>
                <a:cxn ang="0">
                  <a:pos x="745" y="151"/>
                </a:cxn>
                <a:cxn ang="0">
                  <a:pos x="814" y="224"/>
                </a:cxn>
                <a:cxn ang="0">
                  <a:pos x="856" y="321"/>
                </a:cxn>
                <a:cxn ang="0">
                  <a:pos x="867" y="439"/>
                </a:cxn>
                <a:cxn ang="0">
                  <a:pos x="856" y="545"/>
                </a:cxn>
                <a:cxn ang="0">
                  <a:pos x="830" y="634"/>
                </a:cxn>
                <a:cxn ang="0">
                  <a:pos x="790" y="707"/>
                </a:cxn>
                <a:cxn ang="0">
                  <a:pos x="738" y="761"/>
                </a:cxn>
                <a:cxn ang="0">
                  <a:pos x="672" y="801"/>
                </a:cxn>
                <a:cxn ang="0">
                  <a:pos x="594" y="825"/>
                </a:cxn>
                <a:cxn ang="0">
                  <a:pos x="505" y="838"/>
                </a:cxn>
                <a:cxn ang="0">
                  <a:pos x="419" y="841"/>
                </a:cxn>
                <a:cxn ang="0">
                  <a:pos x="337" y="834"/>
                </a:cxn>
                <a:cxn ang="0">
                  <a:pos x="266" y="812"/>
                </a:cxn>
                <a:cxn ang="0">
                  <a:pos x="199" y="776"/>
                </a:cxn>
                <a:cxn ang="0">
                  <a:pos x="142" y="719"/>
                </a:cxn>
                <a:cxn ang="0">
                  <a:pos x="91" y="639"/>
                </a:cxn>
                <a:cxn ang="0">
                  <a:pos x="50" y="534"/>
                </a:cxn>
                <a:cxn ang="0">
                  <a:pos x="31" y="425"/>
                </a:cxn>
                <a:cxn ang="0">
                  <a:pos x="44" y="324"/>
                </a:cxn>
                <a:cxn ang="0">
                  <a:pos x="75" y="235"/>
                </a:cxn>
                <a:cxn ang="0">
                  <a:pos x="122" y="159"/>
                </a:cxn>
                <a:cxn ang="0">
                  <a:pos x="177" y="99"/>
                </a:cxn>
                <a:cxn ang="0">
                  <a:pos x="233" y="59"/>
                </a:cxn>
                <a:cxn ang="0">
                  <a:pos x="268" y="4"/>
                </a:cxn>
              </a:cxnLst>
              <a:rect l="0" t="0" r="r" b="b"/>
              <a:pathLst>
                <a:path w="903" h="880">
                  <a:moveTo>
                    <a:pt x="268" y="4"/>
                  </a:moveTo>
                  <a:lnTo>
                    <a:pt x="257" y="8"/>
                  </a:lnTo>
                  <a:lnTo>
                    <a:pt x="246" y="13"/>
                  </a:lnTo>
                  <a:lnTo>
                    <a:pt x="237" y="17"/>
                  </a:lnTo>
                  <a:lnTo>
                    <a:pt x="228" y="22"/>
                  </a:lnTo>
                  <a:lnTo>
                    <a:pt x="217" y="28"/>
                  </a:lnTo>
                  <a:lnTo>
                    <a:pt x="210" y="31"/>
                  </a:lnTo>
                  <a:lnTo>
                    <a:pt x="199" y="39"/>
                  </a:lnTo>
                  <a:lnTo>
                    <a:pt x="192" y="44"/>
                  </a:lnTo>
                  <a:lnTo>
                    <a:pt x="182" y="50"/>
                  </a:lnTo>
                  <a:lnTo>
                    <a:pt x="173" y="55"/>
                  </a:lnTo>
                  <a:lnTo>
                    <a:pt x="166" y="62"/>
                  </a:lnTo>
                  <a:lnTo>
                    <a:pt x="159" y="68"/>
                  </a:lnTo>
                  <a:lnTo>
                    <a:pt x="150" y="75"/>
                  </a:lnTo>
                  <a:lnTo>
                    <a:pt x="142" y="82"/>
                  </a:lnTo>
                  <a:lnTo>
                    <a:pt x="135" y="90"/>
                  </a:lnTo>
                  <a:lnTo>
                    <a:pt x="128" y="97"/>
                  </a:lnTo>
                  <a:lnTo>
                    <a:pt x="121" y="104"/>
                  </a:lnTo>
                  <a:lnTo>
                    <a:pt x="115" y="111"/>
                  </a:lnTo>
                  <a:lnTo>
                    <a:pt x="108" y="119"/>
                  </a:lnTo>
                  <a:lnTo>
                    <a:pt x="101" y="126"/>
                  </a:lnTo>
                  <a:lnTo>
                    <a:pt x="95" y="135"/>
                  </a:lnTo>
                  <a:lnTo>
                    <a:pt x="88" y="142"/>
                  </a:lnTo>
                  <a:lnTo>
                    <a:pt x="82" y="151"/>
                  </a:lnTo>
                  <a:lnTo>
                    <a:pt x="77" y="159"/>
                  </a:lnTo>
                  <a:lnTo>
                    <a:pt x="71" y="168"/>
                  </a:lnTo>
                  <a:lnTo>
                    <a:pt x="66" y="175"/>
                  </a:lnTo>
                  <a:lnTo>
                    <a:pt x="61" y="184"/>
                  </a:lnTo>
                  <a:lnTo>
                    <a:pt x="57" y="195"/>
                  </a:lnTo>
                  <a:lnTo>
                    <a:pt x="51" y="202"/>
                  </a:lnTo>
                  <a:lnTo>
                    <a:pt x="48" y="212"/>
                  </a:lnTo>
                  <a:lnTo>
                    <a:pt x="44" y="221"/>
                  </a:lnTo>
                  <a:lnTo>
                    <a:pt x="39" y="232"/>
                  </a:lnTo>
                  <a:lnTo>
                    <a:pt x="35" y="241"/>
                  </a:lnTo>
                  <a:lnTo>
                    <a:pt x="31" y="250"/>
                  </a:lnTo>
                  <a:lnTo>
                    <a:pt x="28" y="259"/>
                  </a:lnTo>
                  <a:lnTo>
                    <a:pt x="24" y="268"/>
                  </a:lnTo>
                  <a:lnTo>
                    <a:pt x="21" y="279"/>
                  </a:lnTo>
                  <a:lnTo>
                    <a:pt x="17" y="288"/>
                  </a:lnTo>
                  <a:lnTo>
                    <a:pt x="15" y="297"/>
                  </a:lnTo>
                  <a:lnTo>
                    <a:pt x="13" y="308"/>
                  </a:lnTo>
                  <a:lnTo>
                    <a:pt x="10" y="319"/>
                  </a:lnTo>
                  <a:lnTo>
                    <a:pt x="8" y="328"/>
                  </a:lnTo>
                  <a:lnTo>
                    <a:pt x="6" y="339"/>
                  </a:lnTo>
                  <a:lnTo>
                    <a:pt x="4" y="348"/>
                  </a:lnTo>
                  <a:lnTo>
                    <a:pt x="2" y="357"/>
                  </a:lnTo>
                  <a:lnTo>
                    <a:pt x="2" y="368"/>
                  </a:lnTo>
                  <a:lnTo>
                    <a:pt x="0" y="379"/>
                  </a:lnTo>
                  <a:lnTo>
                    <a:pt x="0" y="390"/>
                  </a:lnTo>
                  <a:lnTo>
                    <a:pt x="0" y="399"/>
                  </a:lnTo>
                  <a:lnTo>
                    <a:pt x="0" y="410"/>
                  </a:lnTo>
                  <a:lnTo>
                    <a:pt x="0" y="421"/>
                  </a:lnTo>
                  <a:lnTo>
                    <a:pt x="0" y="432"/>
                  </a:lnTo>
                  <a:lnTo>
                    <a:pt x="0" y="441"/>
                  </a:lnTo>
                  <a:lnTo>
                    <a:pt x="0" y="452"/>
                  </a:lnTo>
                  <a:lnTo>
                    <a:pt x="0" y="463"/>
                  </a:lnTo>
                  <a:lnTo>
                    <a:pt x="2" y="472"/>
                  </a:lnTo>
                  <a:lnTo>
                    <a:pt x="2" y="483"/>
                  </a:lnTo>
                  <a:lnTo>
                    <a:pt x="4" y="494"/>
                  </a:lnTo>
                  <a:lnTo>
                    <a:pt x="6" y="503"/>
                  </a:lnTo>
                  <a:lnTo>
                    <a:pt x="8" y="514"/>
                  </a:lnTo>
                  <a:lnTo>
                    <a:pt x="10" y="525"/>
                  </a:lnTo>
                  <a:lnTo>
                    <a:pt x="11" y="534"/>
                  </a:lnTo>
                  <a:lnTo>
                    <a:pt x="15" y="545"/>
                  </a:lnTo>
                  <a:lnTo>
                    <a:pt x="17" y="556"/>
                  </a:lnTo>
                  <a:lnTo>
                    <a:pt x="19" y="565"/>
                  </a:lnTo>
                  <a:lnTo>
                    <a:pt x="22" y="576"/>
                  </a:lnTo>
                  <a:lnTo>
                    <a:pt x="26" y="585"/>
                  </a:lnTo>
                  <a:lnTo>
                    <a:pt x="30" y="594"/>
                  </a:lnTo>
                  <a:lnTo>
                    <a:pt x="31" y="605"/>
                  </a:lnTo>
                  <a:lnTo>
                    <a:pt x="37" y="614"/>
                  </a:lnTo>
                  <a:lnTo>
                    <a:pt x="41" y="623"/>
                  </a:lnTo>
                  <a:lnTo>
                    <a:pt x="44" y="632"/>
                  </a:lnTo>
                  <a:lnTo>
                    <a:pt x="48" y="641"/>
                  </a:lnTo>
                  <a:lnTo>
                    <a:pt x="51" y="650"/>
                  </a:lnTo>
                  <a:lnTo>
                    <a:pt x="55" y="659"/>
                  </a:lnTo>
                  <a:lnTo>
                    <a:pt x="61" y="668"/>
                  </a:lnTo>
                  <a:lnTo>
                    <a:pt x="64" y="676"/>
                  </a:lnTo>
                  <a:lnTo>
                    <a:pt x="70" y="685"/>
                  </a:lnTo>
                  <a:lnTo>
                    <a:pt x="75" y="692"/>
                  </a:lnTo>
                  <a:lnTo>
                    <a:pt x="81" y="701"/>
                  </a:lnTo>
                  <a:lnTo>
                    <a:pt x="86" y="709"/>
                  </a:lnTo>
                  <a:lnTo>
                    <a:pt x="91" y="718"/>
                  </a:lnTo>
                  <a:lnTo>
                    <a:pt x="97" y="725"/>
                  </a:lnTo>
                  <a:lnTo>
                    <a:pt x="102" y="730"/>
                  </a:lnTo>
                  <a:lnTo>
                    <a:pt x="108" y="738"/>
                  </a:lnTo>
                  <a:lnTo>
                    <a:pt x="115" y="745"/>
                  </a:lnTo>
                  <a:lnTo>
                    <a:pt x="121" y="752"/>
                  </a:lnTo>
                  <a:lnTo>
                    <a:pt x="128" y="760"/>
                  </a:lnTo>
                  <a:lnTo>
                    <a:pt x="133" y="765"/>
                  </a:lnTo>
                  <a:lnTo>
                    <a:pt x="141" y="772"/>
                  </a:lnTo>
                  <a:lnTo>
                    <a:pt x="148" y="778"/>
                  </a:lnTo>
                  <a:lnTo>
                    <a:pt x="155" y="785"/>
                  </a:lnTo>
                  <a:lnTo>
                    <a:pt x="162" y="790"/>
                  </a:lnTo>
                  <a:lnTo>
                    <a:pt x="170" y="796"/>
                  </a:lnTo>
                  <a:lnTo>
                    <a:pt x="177" y="801"/>
                  </a:lnTo>
                  <a:lnTo>
                    <a:pt x="186" y="809"/>
                  </a:lnTo>
                  <a:lnTo>
                    <a:pt x="192" y="812"/>
                  </a:lnTo>
                  <a:lnTo>
                    <a:pt x="201" y="818"/>
                  </a:lnTo>
                  <a:lnTo>
                    <a:pt x="210" y="821"/>
                  </a:lnTo>
                  <a:lnTo>
                    <a:pt x="217" y="827"/>
                  </a:lnTo>
                  <a:lnTo>
                    <a:pt x="226" y="831"/>
                  </a:lnTo>
                  <a:lnTo>
                    <a:pt x="235" y="834"/>
                  </a:lnTo>
                  <a:lnTo>
                    <a:pt x="243" y="838"/>
                  </a:lnTo>
                  <a:lnTo>
                    <a:pt x="253" y="843"/>
                  </a:lnTo>
                  <a:lnTo>
                    <a:pt x="263" y="847"/>
                  </a:lnTo>
                  <a:lnTo>
                    <a:pt x="272" y="851"/>
                  </a:lnTo>
                  <a:lnTo>
                    <a:pt x="281" y="852"/>
                  </a:lnTo>
                  <a:lnTo>
                    <a:pt x="292" y="856"/>
                  </a:lnTo>
                  <a:lnTo>
                    <a:pt x="301" y="860"/>
                  </a:lnTo>
                  <a:lnTo>
                    <a:pt x="312" y="863"/>
                  </a:lnTo>
                  <a:lnTo>
                    <a:pt x="323" y="865"/>
                  </a:lnTo>
                  <a:lnTo>
                    <a:pt x="334" y="867"/>
                  </a:lnTo>
                  <a:lnTo>
                    <a:pt x="344" y="869"/>
                  </a:lnTo>
                  <a:lnTo>
                    <a:pt x="355" y="871"/>
                  </a:lnTo>
                  <a:lnTo>
                    <a:pt x="366" y="872"/>
                  </a:lnTo>
                  <a:lnTo>
                    <a:pt x="377" y="874"/>
                  </a:lnTo>
                  <a:lnTo>
                    <a:pt x="390" y="874"/>
                  </a:lnTo>
                  <a:lnTo>
                    <a:pt x="401" y="876"/>
                  </a:lnTo>
                  <a:lnTo>
                    <a:pt x="414" y="878"/>
                  </a:lnTo>
                  <a:lnTo>
                    <a:pt x="426" y="880"/>
                  </a:lnTo>
                  <a:lnTo>
                    <a:pt x="437" y="880"/>
                  </a:lnTo>
                  <a:lnTo>
                    <a:pt x="450" y="880"/>
                  </a:lnTo>
                  <a:lnTo>
                    <a:pt x="463" y="880"/>
                  </a:lnTo>
                  <a:lnTo>
                    <a:pt x="477" y="880"/>
                  </a:lnTo>
                  <a:lnTo>
                    <a:pt x="490" y="878"/>
                  </a:lnTo>
                  <a:lnTo>
                    <a:pt x="503" y="878"/>
                  </a:lnTo>
                  <a:lnTo>
                    <a:pt x="517" y="878"/>
                  </a:lnTo>
                  <a:lnTo>
                    <a:pt x="532" y="878"/>
                  </a:lnTo>
                  <a:lnTo>
                    <a:pt x="545" y="874"/>
                  </a:lnTo>
                  <a:lnTo>
                    <a:pt x="557" y="872"/>
                  </a:lnTo>
                  <a:lnTo>
                    <a:pt x="570" y="871"/>
                  </a:lnTo>
                  <a:lnTo>
                    <a:pt x="585" y="869"/>
                  </a:lnTo>
                  <a:lnTo>
                    <a:pt x="596" y="865"/>
                  </a:lnTo>
                  <a:lnTo>
                    <a:pt x="608" y="863"/>
                  </a:lnTo>
                  <a:lnTo>
                    <a:pt x="621" y="860"/>
                  </a:lnTo>
                  <a:lnTo>
                    <a:pt x="634" y="858"/>
                  </a:lnTo>
                  <a:lnTo>
                    <a:pt x="645" y="852"/>
                  </a:lnTo>
                  <a:lnTo>
                    <a:pt x="656" y="849"/>
                  </a:lnTo>
                  <a:lnTo>
                    <a:pt x="667" y="843"/>
                  </a:lnTo>
                  <a:lnTo>
                    <a:pt x="678" y="840"/>
                  </a:lnTo>
                  <a:lnTo>
                    <a:pt x="687" y="834"/>
                  </a:lnTo>
                  <a:lnTo>
                    <a:pt x="698" y="831"/>
                  </a:lnTo>
                  <a:lnTo>
                    <a:pt x="709" y="825"/>
                  </a:lnTo>
                  <a:lnTo>
                    <a:pt x="718" y="820"/>
                  </a:lnTo>
                  <a:lnTo>
                    <a:pt x="727" y="814"/>
                  </a:lnTo>
                  <a:lnTo>
                    <a:pt x="736" y="809"/>
                  </a:lnTo>
                  <a:lnTo>
                    <a:pt x="745" y="801"/>
                  </a:lnTo>
                  <a:lnTo>
                    <a:pt x="754" y="796"/>
                  </a:lnTo>
                  <a:lnTo>
                    <a:pt x="761" y="789"/>
                  </a:lnTo>
                  <a:lnTo>
                    <a:pt x="770" y="781"/>
                  </a:lnTo>
                  <a:lnTo>
                    <a:pt x="778" y="776"/>
                  </a:lnTo>
                  <a:lnTo>
                    <a:pt x="785" y="769"/>
                  </a:lnTo>
                  <a:lnTo>
                    <a:pt x="792" y="761"/>
                  </a:lnTo>
                  <a:lnTo>
                    <a:pt x="800" y="752"/>
                  </a:lnTo>
                  <a:lnTo>
                    <a:pt x="805" y="745"/>
                  </a:lnTo>
                  <a:lnTo>
                    <a:pt x="812" y="738"/>
                  </a:lnTo>
                  <a:lnTo>
                    <a:pt x="820" y="729"/>
                  </a:lnTo>
                  <a:lnTo>
                    <a:pt x="825" y="721"/>
                  </a:lnTo>
                  <a:lnTo>
                    <a:pt x="830" y="714"/>
                  </a:lnTo>
                  <a:lnTo>
                    <a:pt x="836" y="705"/>
                  </a:lnTo>
                  <a:lnTo>
                    <a:pt x="841" y="696"/>
                  </a:lnTo>
                  <a:lnTo>
                    <a:pt x="847" y="687"/>
                  </a:lnTo>
                  <a:lnTo>
                    <a:pt x="850" y="678"/>
                  </a:lnTo>
                  <a:lnTo>
                    <a:pt x="856" y="668"/>
                  </a:lnTo>
                  <a:lnTo>
                    <a:pt x="860" y="659"/>
                  </a:lnTo>
                  <a:lnTo>
                    <a:pt x="865" y="650"/>
                  </a:lnTo>
                  <a:lnTo>
                    <a:pt x="869" y="641"/>
                  </a:lnTo>
                  <a:lnTo>
                    <a:pt x="872" y="632"/>
                  </a:lnTo>
                  <a:lnTo>
                    <a:pt x="874" y="621"/>
                  </a:lnTo>
                  <a:lnTo>
                    <a:pt x="878" y="612"/>
                  </a:lnTo>
                  <a:lnTo>
                    <a:pt x="881" y="601"/>
                  </a:lnTo>
                  <a:lnTo>
                    <a:pt x="883" y="592"/>
                  </a:lnTo>
                  <a:lnTo>
                    <a:pt x="887" y="583"/>
                  </a:lnTo>
                  <a:lnTo>
                    <a:pt x="889" y="572"/>
                  </a:lnTo>
                  <a:lnTo>
                    <a:pt x="891" y="563"/>
                  </a:lnTo>
                  <a:lnTo>
                    <a:pt x="894" y="552"/>
                  </a:lnTo>
                  <a:lnTo>
                    <a:pt x="896" y="541"/>
                  </a:lnTo>
                  <a:lnTo>
                    <a:pt x="896" y="532"/>
                  </a:lnTo>
                  <a:lnTo>
                    <a:pt x="898" y="521"/>
                  </a:lnTo>
                  <a:lnTo>
                    <a:pt x="900" y="510"/>
                  </a:lnTo>
                  <a:lnTo>
                    <a:pt x="900" y="499"/>
                  </a:lnTo>
                  <a:lnTo>
                    <a:pt x="900" y="490"/>
                  </a:lnTo>
                  <a:lnTo>
                    <a:pt x="901" y="479"/>
                  </a:lnTo>
                  <a:lnTo>
                    <a:pt x="903" y="468"/>
                  </a:lnTo>
                  <a:lnTo>
                    <a:pt x="901" y="457"/>
                  </a:lnTo>
                  <a:lnTo>
                    <a:pt x="901" y="446"/>
                  </a:lnTo>
                  <a:lnTo>
                    <a:pt x="901" y="435"/>
                  </a:lnTo>
                  <a:lnTo>
                    <a:pt x="901" y="426"/>
                  </a:lnTo>
                  <a:lnTo>
                    <a:pt x="901" y="415"/>
                  </a:lnTo>
                  <a:lnTo>
                    <a:pt x="900" y="405"/>
                  </a:lnTo>
                  <a:lnTo>
                    <a:pt x="900" y="394"/>
                  </a:lnTo>
                  <a:lnTo>
                    <a:pt x="900" y="385"/>
                  </a:lnTo>
                  <a:lnTo>
                    <a:pt x="898" y="372"/>
                  </a:lnTo>
                  <a:lnTo>
                    <a:pt x="896" y="363"/>
                  </a:lnTo>
                  <a:lnTo>
                    <a:pt x="894" y="352"/>
                  </a:lnTo>
                  <a:lnTo>
                    <a:pt x="892" y="341"/>
                  </a:lnTo>
                  <a:lnTo>
                    <a:pt x="891" y="332"/>
                  </a:lnTo>
                  <a:lnTo>
                    <a:pt x="889" y="321"/>
                  </a:lnTo>
                  <a:lnTo>
                    <a:pt x="885" y="312"/>
                  </a:lnTo>
                  <a:lnTo>
                    <a:pt x="883" y="303"/>
                  </a:lnTo>
                  <a:lnTo>
                    <a:pt x="880" y="292"/>
                  </a:lnTo>
                  <a:lnTo>
                    <a:pt x="876" y="283"/>
                  </a:lnTo>
                  <a:lnTo>
                    <a:pt x="874" y="273"/>
                  </a:lnTo>
                  <a:lnTo>
                    <a:pt x="871" y="264"/>
                  </a:lnTo>
                  <a:lnTo>
                    <a:pt x="867" y="255"/>
                  </a:lnTo>
                  <a:lnTo>
                    <a:pt x="863" y="246"/>
                  </a:lnTo>
                  <a:lnTo>
                    <a:pt x="860" y="239"/>
                  </a:lnTo>
                  <a:lnTo>
                    <a:pt x="856" y="230"/>
                  </a:lnTo>
                  <a:lnTo>
                    <a:pt x="850" y="221"/>
                  </a:lnTo>
                  <a:lnTo>
                    <a:pt x="847" y="213"/>
                  </a:lnTo>
                  <a:lnTo>
                    <a:pt x="841" y="204"/>
                  </a:lnTo>
                  <a:lnTo>
                    <a:pt x="838" y="197"/>
                  </a:lnTo>
                  <a:lnTo>
                    <a:pt x="832" y="190"/>
                  </a:lnTo>
                  <a:lnTo>
                    <a:pt x="827" y="181"/>
                  </a:lnTo>
                  <a:lnTo>
                    <a:pt x="821" y="173"/>
                  </a:lnTo>
                  <a:lnTo>
                    <a:pt x="818" y="168"/>
                  </a:lnTo>
                  <a:lnTo>
                    <a:pt x="812" y="159"/>
                  </a:lnTo>
                  <a:lnTo>
                    <a:pt x="805" y="153"/>
                  </a:lnTo>
                  <a:lnTo>
                    <a:pt x="800" y="146"/>
                  </a:lnTo>
                  <a:lnTo>
                    <a:pt x="794" y="141"/>
                  </a:lnTo>
                  <a:lnTo>
                    <a:pt x="787" y="133"/>
                  </a:lnTo>
                  <a:lnTo>
                    <a:pt x="781" y="128"/>
                  </a:lnTo>
                  <a:lnTo>
                    <a:pt x="774" y="121"/>
                  </a:lnTo>
                  <a:lnTo>
                    <a:pt x="769" y="115"/>
                  </a:lnTo>
                  <a:lnTo>
                    <a:pt x="761" y="108"/>
                  </a:lnTo>
                  <a:lnTo>
                    <a:pt x="754" y="102"/>
                  </a:lnTo>
                  <a:lnTo>
                    <a:pt x="747" y="97"/>
                  </a:lnTo>
                  <a:lnTo>
                    <a:pt x="739" y="91"/>
                  </a:lnTo>
                  <a:lnTo>
                    <a:pt x="732" y="86"/>
                  </a:lnTo>
                  <a:lnTo>
                    <a:pt x="725" y="81"/>
                  </a:lnTo>
                  <a:lnTo>
                    <a:pt x="716" y="75"/>
                  </a:lnTo>
                  <a:lnTo>
                    <a:pt x="709" y="71"/>
                  </a:lnTo>
                  <a:lnTo>
                    <a:pt x="701" y="66"/>
                  </a:lnTo>
                  <a:lnTo>
                    <a:pt x="692" y="62"/>
                  </a:lnTo>
                  <a:lnTo>
                    <a:pt x="683" y="57"/>
                  </a:lnTo>
                  <a:lnTo>
                    <a:pt x="676" y="53"/>
                  </a:lnTo>
                  <a:lnTo>
                    <a:pt x="667" y="50"/>
                  </a:lnTo>
                  <a:lnTo>
                    <a:pt x="658" y="44"/>
                  </a:lnTo>
                  <a:lnTo>
                    <a:pt x="648" y="42"/>
                  </a:lnTo>
                  <a:lnTo>
                    <a:pt x="639" y="39"/>
                  </a:lnTo>
                  <a:lnTo>
                    <a:pt x="630" y="35"/>
                  </a:lnTo>
                  <a:lnTo>
                    <a:pt x="619" y="30"/>
                  </a:lnTo>
                  <a:lnTo>
                    <a:pt x="610" y="28"/>
                  </a:lnTo>
                  <a:lnTo>
                    <a:pt x="601" y="24"/>
                  </a:lnTo>
                  <a:lnTo>
                    <a:pt x="590" y="20"/>
                  </a:lnTo>
                  <a:lnTo>
                    <a:pt x="581" y="19"/>
                  </a:lnTo>
                  <a:lnTo>
                    <a:pt x="570" y="15"/>
                  </a:lnTo>
                  <a:lnTo>
                    <a:pt x="561" y="13"/>
                  </a:lnTo>
                  <a:lnTo>
                    <a:pt x="550" y="11"/>
                  </a:lnTo>
                  <a:lnTo>
                    <a:pt x="539" y="8"/>
                  </a:lnTo>
                  <a:lnTo>
                    <a:pt x="528" y="6"/>
                  </a:lnTo>
                  <a:lnTo>
                    <a:pt x="517" y="6"/>
                  </a:lnTo>
                  <a:lnTo>
                    <a:pt x="506" y="4"/>
                  </a:lnTo>
                  <a:lnTo>
                    <a:pt x="496" y="2"/>
                  </a:lnTo>
                  <a:lnTo>
                    <a:pt x="485" y="0"/>
                  </a:lnTo>
                  <a:lnTo>
                    <a:pt x="474" y="0"/>
                  </a:lnTo>
                  <a:lnTo>
                    <a:pt x="474" y="35"/>
                  </a:lnTo>
                  <a:lnTo>
                    <a:pt x="474" y="35"/>
                  </a:lnTo>
                  <a:lnTo>
                    <a:pt x="477" y="35"/>
                  </a:lnTo>
                  <a:lnTo>
                    <a:pt x="479" y="35"/>
                  </a:lnTo>
                  <a:lnTo>
                    <a:pt x="483" y="35"/>
                  </a:lnTo>
                  <a:lnTo>
                    <a:pt x="485" y="35"/>
                  </a:lnTo>
                  <a:lnTo>
                    <a:pt x="490" y="37"/>
                  </a:lnTo>
                  <a:lnTo>
                    <a:pt x="494" y="37"/>
                  </a:lnTo>
                  <a:lnTo>
                    <a:pt x="497" y="39"/>
                  </a:lnTo>
                  <a:lnTo>
                    <a:pt x="501" y="39"/>
                  </a:lnTo>
                  <a:lnTo>
                    <a:pt x="508" y="40"/>
                  </a:lnTo>
                  <a:lnTo>
                    <a:pt x="514" y="42"/>
                  </a:lnTo>
                  <a:lnTo>
                    <a:pt x="519" y="44"/>
                  </a:lnTo>
                  <a:lnTo>
                    <a:pt x="525" y="46"/>
                  </a:lnTo>
                  <a:lnTo>
                    <a:pt x="532" y="48"/>
                  </a:lnTo>
                  <a:lnTo>
                    <a:pt x="539" y="50"/>
                  </a:lnTo>
                  <a:lnTo>
                    <a:pt x="547" y="51"/>
                  </a:lnTo>
                  <a:lnTo>
                    <a:pt x="554" y="53"/>
                  </a:lnTo>
                  <a:lnTo>
                    <a:pt x="561" y="55"/>
                  </a:lnTo>
                  <a:lnTo>
                    <a:pt x="568" y="57"/>
                  </a:lnTo>
                  <a:lnTo>
                    <a:pt x="577" y="60"/>
                  </a:lnTo>
                  <a:lnTo>
                    <a:pt x="585" y="62"/>
                  </a:lnTo>
                  <a:lnTo>
                    <a:pt x="594" y="68"/>
                  </a:lnTo>
                  <a:lnTo>
                    <a:pt x="601" y="70"/>
                  </a:lnTo>
                  <a:lnTo>
                    <a:pt x="610" y="73"/>
                  </a:lnTo>
                  <a:lnTo>
                    <a:pt x="619" y="77"/>
                  </a:lnTo>
                  <a:lnTo>
                    <a:pt x="628" y="81"/>
                  </a:lnTo>
                  <a:lnTo>
                    <a:pt x="638" y="84"/>
                  </a:lnTo>
                  <a:lnTo>
                    <a:pt x="647" y="90"/>
                  </a:lnTo>
                  <a:lnTo>
                    <a:pt x="656" y="95"/>
                  </a:lnTo>
                  <a:lnTo>
                    <a:pt x="665" y="99"/>
                  </a:lnTo>
                  <a:lnTo>
                    <a:pt x="674" y="104"/>
                  </a:lnTo>
                  <a:lnTo>
                    <a:pt x="683" y="108"/>
                  </a:lnTo>
                  <a:lnTo>
                    <a:pt x="692" y="113"/>
                  </a:lnTo>
                  <a:lnTo>
                    <a:pt x="701" y="121"/>
                  </a:lnTo>
                  <a:lnTo>
                    <a:pt x="710" y="126"/>
                  </a:lnTo>
                  <a:lnTo>
                    <a:pt x="719" y="131"/>
                  </a:lnTo>
                  <a:lnTo>
                    <a:pt x="727" y="137"/>
                  </a:lnTo>
                  <a:lnTo>
                    <a:pt x="736" y="144"/>
                  </a:lnTo>
                  <a:lnTo>
                    <a:pt x="745" y="151"/>
                  </a:lnTo>
                  <a:lnTo>
                    <a:pt x="752" y="159"/>
                  </a:lnTo>
                  <a:lnTo>
                    <a:pt x="761" y="166"/>
                  </a:lnTo>
                  <a:lnTo>
                    <a:pt x="770" y="173"/>
                  </a:lnTo>
                  <a:lnTo>
                    <a:pt x="778" y="181"/>
                  </a:lnTo>
                  <a:lnTo>
                    <a:pt x="785" y="190"/>
                  </a:lnTo>
                  <a:lnTo>
                    <a:pt x="792" y="197"/>
                  </a:lnTo>
                  <a:lnTo>
                    <a:pt x="800" y="206"/>
                  </a:lnTo>
                  <a:lnTo>
                    <a:pt x="807" y="215"/>
                  </a:lnTo>
                  <a:lnTo>
                    <a:pt x="814" y="224"/>
                  </a:lnTo>
                  <a:lnTo>
                    <a:pt x="820" y="233"/>
                  </a:lnTo>
                  <a:lnTo>
                    <a:pt x="825" y="244"/>
                  </a:lnTo>
                  <a:lnTo>
                    <a:pt x="830" y="253"/>
                  </a:lnTo>
                  <a:lnTo>
                    <a:pt x="836" y="264"/>
                  </a:lnTo>
                  <a:lnTo>
                    <a:pt x="841" y="273"/>
                  </a:lnTo>
                  <a:lnTo>
                    <a:pt x="847" y="286"/>
                  </a:lnTo>
                  <a:lnTo>
                    <a:pt x="850" y="297"/>
                  </a:lnTo>
                  <a:lnTo>
                    <a:pt x="854" y="308"/>
                  </a:lnTo>
                  <a:lnTo>
                    <a:pt x="856" y="321"/>
                  </a:lnTo>
                  <a:lnTo>
                    <a:pt x="860" y="334"/>
                  </a:lnTo>
                  <a:lnTo>
                    <a:pt x="861" y="346"/>
                  </a:lnTo>
                  <a:lnTo>
                    <a:pt x="865" y="359"/>
                  </a:lnTo>
                  <a:lnTo>
                    <a:pt x="865" y="372"/>
                  </a:lnTo>
                  <a:lnTo>
                    <a:pt x="867" y="386"/>
                  </a:lnTo>
                  <a:lnTo>
                    <a:pt x="867" y="399"/>
                  </a:lnTo>
                  <a:lnTo>
                    <a:pt x="867" y="414"/>
                  </a:lnTo>
                  <a:lnTo>
                    <a:pt x="867" y="426"/>
                  </a:lnTo>
                  <a:lnTo>
                    <a:pt x="867" y="439"/>
                  </a:lnTo>
                  <a:lnTo>
                    <a:pt x="867" y="452"/>
                  </a:lnTo>
                  <a:lnTo>
                    <a:pt x="865" y="465"/>
                  </a:lnTo>
                  <a:lnTo>
                    <a:pt x="865" y="477"/>
                  </a:lnTo>
                  <a:lnTo>
                    <a:pt x="865" y="490"/>
                  </a:lnTo>
                  <a:lnTo>
                    <a:pt x="863" y="501"/>
                  </a:lnTo>
                  <a:lnTo>
                    <a:pt x="861" y="512"/>
                  </a:lnTo>
                  <a:lnTo>
                    <a:pt x="860" y="523"/>
                  </a:lnTo>
                  <a:lnTo>
                    <a:pt x="858" y="534"/>
                  </a:lnTo>
                  <a:lnTo>
                    <a:pt x="856" y="545"/>
                  </a:lnTo>
                  <a:lnTo>
                    <a:pt x="854" y="556"/>
                  </a:lnTo>
                  <a:lnTo>
                    <a:pt x="852" y="567"/>
                  </a:lnTo>
                  <a:lnTo>
                    <a:pt x="850" y="577"/>
                  </a:lnTo>
                  <a:lnTo>
                    <a:pt x="847" y="587"/>
                  </a:lnTo>
                  <a:lnTo>
                    <a:pt x="843" y="597"/>
                  </a:lnTo>
                  <a:lnTo>
                    <a:pt x="840" y="607"/>
                  </a:lnTo>
                  <a:lnTo>
                    <a:pt x="838" y="616"/>
                  </a:lnTo>
                  <a:lnTo>
                    <a:pt x="834" y="625"/>
                  </a:lnTo>
                  <a:lnTo>
                    <a:pt x="830" y="634"/>
                  </a:lnTo>
                  <a:lnTo>
                    <a:pt x="827" y="643"/>
                  </a:lnTo>
                  <a:lnTo>
                    <a:pt x="823" y="652"/>
                  </a:lnTo>
                  <a:lnTo>
                    <a:pt x="820" y="659"/>
                  </a:lnTo>
                  <a:lnTo>
                    <a:pt x="814" y="668"/>
                  </a:lnTo>
                  <a:lnTo>
                    <a:pt x="810" y="676"/>
                  </a:lnTo>
                  <a:lnTo>
                    <a:pt x="805" y="683"/>
                  </a:lnTo>
                  <a:lnTo>
                    <a:pt x="800" y="690"/>
                  </a:lnTo>
                  <a:lnTo>
                    <a:pt x="796" y="699"/>
                  </a:lnTo>
                  <a:lnTo>
                    <a:pt x="790" y="707"/>
                  </a:lnTo>
                  <a:lnTo>
                    <a:pt x="787" y="714"/>
                  </a:lnTo>
                  <a:lnTo>
                    <a:pt x="781" y="719"/>
                  </a:lnTo>
                  <a:lnTo>
                    <a:pt x="774" y="727"/>
                  </a:lnTo>
                  <a:lnTo>
                    <a:pt x="769" y="732"/>
                  </a:lnTo>
                  <a:lnTo>
                    <a:pt x="763" y="738"/>
                  </a:lnTo>
                  <a:lnTo>
                    <a:pt x="756" y="743"/>
                  </a:lnTo>
                  <a:lnTo>
                    <a:pt x="750" y="750"/>
                  </a:lnTo>
                  <a:lnTo>
                    <a:pt x="743" y="756"/>
                  </a:lnTo>
                  <a:lnTo>
                    <a:pt x="738" y="761"/>
                  </a:lnTo>
                  <a:lnTo>
                    <a:pt x="730" y="767"/>
                  </a:lnTo>
                  <a:lnTo>
                    <a:pt x="723" y="770"/>
                  </a:lnTo>
                  <a:lnTo>
                    <a:pt x="716" y="776"/>
                  </a:lnTo>
                  <a:lnTo>
                    <a:pt x="710" y="781"/>
                  </a:lnTo>
                  <a:lnTo>
                    <a:pt x="703" y="785"/>
                  </a:lnTo>
                  <a:lnTo>
                    <a:pt x="696" y="789"/>
                  </a:lnTo>
                  <a:lnTo>
                    <a:pt x="687" y="794"/>
                  </a:lnTo>
                  <a:lnTo>
                    <a:pt x="679" y="798"/>
                  </a:lnTo>
                  <a:lnTo>
                    <a:pt x="672" y="801"/>
                  </a:lnTo>
                  <a:lnTo>
                    <a:pt x="663" y="805"/>
                  </a:lnTo>
                  <a:lnTo>
                    <a:pt x="656" y="809"/>
                  </a:lnTo>
                  <a:lnTo>
                    <a:pt x="647" y="810"/>
                  </a:lnTo>
                  <a:lnTo>
                    <a:pt x="638" y="814"/>
                  </a:lnTo>
                  <a:lnTo>
                    <a:pt x="628" y="816"/>
                  </a:lnTo>
                  <a:lnTo>
                    <a:pt x="619" y="820"/>
                  </a:lnTo>
                  <a:lnTo>
                    <a:pt x="612" y="821"/>
                  </a:lnTo>
                  <a:lnTo>
                    <a:pt x="603" y="823"/>
                  </a:lnTo>
                  <a:lnTo>
                    <a:pt x="594" y="825"/>
                  </a:lnTo>
                  <a:lnTo>
                    <a:pt x="583" y="827"/>
                  </a:lnTo>
                  <a:lnTo>
                    <a:pt x="574" y="829"/>
                  </a:lnTo>
                  <a:lnTo>
                    <a:pt x="565" y="831"/>
                  </a:lnTo>
                  <a:lnTo>
                    <a:pt x="554" y="832"/>
                  </a:lnTo>
                  <a:lnTo>
                    <a:pt x="545" y="834"/>
                  </a:lnTo>
                  <a:lnTo>
                    <a:pt x="536" y="836"/>
                  </a:lnTo>
                  <a:lnTo>
                    <a:pt x="525" y="836"/>
                  </a:lnTo>
                  <a:lnTo>
                    <a:pt x="514" y="838"/>
                  </a:lnTo>
                  <a:lnTo>
                    <a:pt x="505" y="838"/>
                  </a:lnTo>
                  <a:lnTo>
                    <a:pt x="494" y="838"/>
                  </a:lnTo>
                  <a:lnTo>
                    <a:pt x="485" y="838"/>
                  </a:lnTo>
                  <a:lnTo>
                    <a:pt x="476" y="840"/>
                  </a:lnTo>
                  <a:lnTo>
                    <a:pt x="465" y="840"/>
                  </a:lnTo>
                  <a:lnTo>
                    <a:pt x="456" y="841"/>
                  </a:lnTo>
                  <a:lnTo>
                    <a:pt x="446" y="841"/>
                  </a:lnTo>
                  <a:lnTo>
                    <a:pt x="437" y="841"/>
                  </a:lnTo>
                  <a:lnTo>
                    <a:pt x="428" y="841"/>
                  </a:lnTo>
                  <a:lnTo>
                    <a:pt x="419" y="841"/>
                  </a:lnTo>
                  <a:lnTo>
                    <a:pt x="408" y="840"/>
                  </a:lnTo>
                  <a:lnTo>
                    <a:pt x="399" y="840"/>
                  </a:lnTo>
                  <a:lnTo>
                    <a:pt x="390" y="840"/>
                  </a:lnTo>
                  <a:lnTo>
                    <a:pt x="383" y="840"/>
                  </a:lnTo>
                  <a:lnTo>
                    <a:pt x="374" y="838"/>
                  </a:lnTo>
                  <a:lnTo>
                    <a:pt x="365" y="836"/>
                  </a:lnTo>
                  <a:lnTo>
                    <a:pt x="355" y="836"/>
                  </a:lnTo>
                  <a:lnTo>
                    <a:pt x="346" y="834"/>
                  </a:lnTo>
                  <a:lnTo>
                    <a:pt x="337" y="834"/>
                  </a:lnTo>
                  <a:lnTo>
                    <a:pt x="330" y="832"/>
                  </a:lnTo>
                  <a:lnTo>
                    <a:pt x="321" y="831"/>
                  </a:lnTo>
                  <a:lnTo>
                    <a:pt x="314" y="829"/>
                  </a:lnTo>
                  <a:lnTo>
                    <a:pt x="304" y="827"/>
                  </a:lnTo>
                  <a:lnTo>
                    <a:pt x="297" y="825"/>
                  </a:lnTo>
                  <a:lnTo>
                    <a:pt x="290" y="821"/>
                  </a:lnTo>
                  <a:lnTo>
                    <a:pt x="281" y="820"/>
                  </a:lnTo>
                  <a:lnTo>
                    <a:pt x="274" y="816"/>
                  </a:lnTo>
                  <a:lnTo>
                    <a:pt x="266" y="812"/>
                  </a:lnTo>
                  <a:lnTo>
                    <a:pt x="259" y="810"/>
                  </a:lnTo>
                  <a:lnTo>
                    <a:pt x="252" y="807"/>
                  </a:lnTo>
                  <a:lnTo>
                    <a:pt x="243" y="803"/>
                  </a:lnTo>
                  <a:lnTo>
                    <a:pt x="235" y="798"/>
                  </a:lnTo>
                  <a:lnTo>
                    <a:pt x="228" y="794"/>
                  </a:lnTo>
                  <a:lnTo>
                    <a:pt x="221" y="790"/>
                  </a:lnTo>
                  <a:lnTo>
                    <a:pt x="213" y="785"/>
                  </a:lnTo>
                  <a:lnTo>
                    <a:pt x="206" y="781"/>
                  </a:lnTo>
                  <a:lnTo>
                    <a:pt x="199" y="776"/>
                  </a:lnTo>
                  <a:lnTo>
                    <a:pt x="193" y="770"/>
                  </a:lnTo>
                  <a:lnTo>
                    <a:pt x="186" y="765"/>
                  </a:lnTo>
                  <a:lnTo>
                    <a:pt x="181" y="760"/>
                  </a:lnTo>
                  <a:lnTo>
                    <a:pt x="173" y="752"/>
                  </a:lnTo>
                  <a:lnTo>
                    <a:pt x="166" y="747"/>
                  </a:lnTo>
                  <a:lnTo>
                    <a:pt x="161" y="739"/>
                  </a:lnTo>
                  <a:lnTo>
                    <a:pt x="155" y="734"/>
                  </a:lnTo>
                  <a:lnTo>
                    <a:pt x="148" y="727"/>
                  </a:lnTo>
                  <a:lnTo>
                    <a:pt x="142" y="719"/>
                  </a:lnTo>
                  <a:lnTo>
                    <a:pt x="135" y="710"/>
                  </a:lnTo>
                  <a:lnTo>
                    <a:pt x="130" y="703"/>
                  </a:lnTo>
                  <a:lnTo>
                    <a:pt x="124" y="694"/>
                  </a:lnTo>
                  <a:lnTo>
                    <a:pt x="119" y="687"/>
                  </a:lnTo>
                  <a:lnTo>
                    <a:pt x="113" y="678"/>
                  </a:lnTo>
                  <a:lnTo>
                    <a:pt x="108" y="668"/>
                  </a:lnTo>
                  <a:lnTo>
                    <a:pt x="102" y="659"/>
                  </a:lnTo>
                  <a:lnTo>
                    <a:pt x="97" y="650"/>
                  </a:lnTo>
                  <a:lnTo>
                    <a:pt x="91" y="639"/>
                  </a:lnTo>
                  <a:lnTo>
                    <a:pt x="86" y="628"/>
                  </a:lnTo>
                  <a:lnTo>
                    <a:pt x="81" y="618"/>
                  </a:lnTo>
                  <a:lnTo>
                    <a:pt x="77" y="607"/>
                  </a:lnTo>
                  <a:lnTo>
                    <a:pt x="71" y="596"/>
                  </a:lnTo>
                  <a:lnTo>
                    <a:pt x="66" y="583"/>
                  </a:lnTo>
                  <a:lnTo>
                    <a:pt x="62" y="572"/>
                  </a:lnTo>
                  <a:lnTo>
                    <a:pt x="59" y="559"/>
                  </a:lnTo>
                  <a:lnTo>
                    <a:pt x="53" y="547"/>
                  </a:lnTo>
                  <a:lnTo>
                    <a:pt x="50" y="534"/>
                  </a:lnTo>
                  <a:lnTo>
                    <a:pt x="46" y="521"/>
                  </a:lnTo>
                  <a:lnTo>
                    <a:pt x="44" y="510"/>
                  </a:lnTo>
                  <a:lnTo>
                    <a:pt x="41" y="497"/>
                  </a:lnTo>
                  <a:lnTo>
                    <a:pt x="39" y="485"/>
                  </a:lnTo>
                  <a:lnTo>
                    <a:pt x="37" y="472"/>
                  </a:lnTo>
                  <a:lnTo>
                    <a:pt x="35" y="461"/>
                  </a:lnTo>
                  <a:lnTo>
                    <a:pt x="33" y="448"/>
                  </a:lnTo>
                  <a:lnTo>
                    <a:pt x="33" y="437"/>
                  </a:lnTo>
                  <a:lnTo>
                    <a:pt x="31" y="425"/>
                  </a:lnTo>
                  <a:lnTo>
                    <a:pt x="33" y="414"/>
                  </a:lnTo>
                  <a:lnTo>
                    <a:pt x="33" y="401"/>
                  </a:lnTo>
                  <a:lnTo>
                    <a:pt x="33" y="390"/>
                  </a:lnTo>
                  <a:lnTo>
                    <a:pt x="33" y="379"/>
                  </a:lnTo>
                  <a:lnTo>
                    <a:pt x="37" y="368"/>
                  </a:lnTo>
                  <a:lnTo>
                    <a:pt x="37" y="357"/>
                  </a:lnTo>
                  <a:lnTo>
                    <a:pt x="39" y="346"/>
                  </a:lnTo>
                  <a:lnTo>
                    <a:pt x="41" y="335"/>
                  </a:lnTo>
                  <a:lnTo>
                    <a:pt x="44" y="324"/>
                  </a:lnTo>
                  <a:lnTo>
                    <a:pt x="46" y="314"/>
                  </a:lnTo>
                  <a:lnTo>
                    <a:pt x="50" y="303"/>
                  </a:lnTo>
                  <a:lnTo>
                    <a:pt x="51" y="293"/>
                  </a:lnTo>
                  <a:lnTo>
                    <a:pt x="55" y="283"/>
                  </a:lnTo>
                  <a:lnTo>
                    <a:pt x="59" y="273"/>
                  </a:lnTo>
                  <a:lnTo>
                    <a:pt x="62" y="264"/>
                  </a:lnTo>
                  <a:lnTo>
                    <a:pt x="66" y="253"/>
                  </a:lnTo>
                  <a:lnTo>
                    <a:pt x="71" y="244"/>
                  </a:lnTo>
                  <a:lnTo>
                    <a:pt x="75" y="235"/>
                  </a:lnTo>
                  <a:lnTo>
                    <a:pt x="81" y="226"/>
                  </a:lnTo>
                  <a:lnTo>
                    <a:pt x="84" y="217"/>
                  </a:lnTo>
                  <a:lnTo>
                    <a:pt x="91" y="210"/>
                  </a:lnTo>
                  <a:lnTo>
                    <a:pt x="95" y="199"/>
                  </a:lnTo>
                  <a:lnTo>
                    <a:pt x="101" y="192"/>
                  </a:lnTo>
                  <a:lnTo>
                    <a:pt x="104" y="182"/>
                  </a:lnTo>
                  <a:lnTo>
                    <a:pt x="112" y="175"/>
                  </a:lnTo>
                  <a:lnTo>
                    <a:pt x="117" y="166"/>
                  </a:lnTo>
                  <a:lnTo>
                    <a:pt x="122" y="159"/>
                  </a:lnTo>
                  <a:lnTo>
                    <a:pt x="128" y="151"/>
                  </a:lnTo>
                  <a:lnTo>
                    <a:pt x="133" y="144"/>
                  </a:lnTo>
                  <a:lnTo>
                    <a:pt x="141" y="137"/>
                  </a:lnTo>
                  <a:lnTo>
                    <a:pt x="146" y="130"/>
                  </a:lnTo>
                  <a:lnTo>
                    <a:pt x="152" y="122"/>
                  </a:lnTo>
                  <a:lnTo>
                    <a:pt x="157" y="117"/>
                  </a:lnTo>
                  <a:lnTo>
                    <a:pt x="164" y="111"/>
                  </a:lnTo>
                  <a:lnTo>
                    <a:pt x="170" y="104"/>
                  </a:lnTo>
                  <a:lnTo>
                    <a:pt x="177" y="99"/>
                  </a:lnTo>
                  <a:lnTo>
                    <a:pt x="182" y="95"/>
                  </a:lnTo>
                  <a:lnTo>
                    <a:pt x="190" y="88"/>
                  </a:lnTo>
                  <a:lnTo>
                    <a:pt x="195" y="84"/>
                  </a:lnTo>
                  <a:lnTo>
                    <a:pt x="201" y="79"/>
                  </a:lnTo>
                  <a:lnTo>
                    <a:pt x="208" y="75"/>
                  </a:lnTo>
                  <a:lnTo>
                    <a:pt x="213" y="70"/>
                  </a:lnTo>
                  <a:lnTo>
                    <a:pt x="221" y="66"/>
                  </a:lnTo>
                  <a:lnTo>
                    <a:pt x="226" y="62"/>
                  </a:lnTo>
                  <a:lnTo>
                    <a:pt x="233" y="59"/>
                  </a:lnTo>
                  <a:lnTo>
                    <a:pt x="239" y="55"/>
                  </a:lnTo>
                  <a:lnTo>
                    <a:pt x="244" y="51"/>
                  </a:lnTo>
                  <a:lnTo>
                    <a:pt x="250" y="50"/>
                  </a:lnTo>
                  <a:lnTo>
                    <a:pt x="257" y="48"/>
                  </a:lnTo>
                  <a:lnTo>
                    <a:pt x="261" y="44"/>
                  </a:lnTo>
                  <a:lnTo>
                    <a:pt x="268" y="42"/>
                  </a:lnTo>
                  <a:lnTo>
                    <a:pt x="274" y="42"/>
                  </a:lnTo>
                  <a:lnTo>
                    <a:pt x="279" y="40"/>
                  </a:lnTo>
                  <a:lnTo>
                    <a:pt x="268" y="4"/>
                  </a:lnTo>
                  <a:lnTo>
                    <a:pt x="268" y="4"/>
                  </a:lnTo>
                  <a:close/>
                </a:path>
              </a:pathLst>
            </a:custGeom>
            <a:grp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 name="Group 71"/>
          <p:cNvGrpSpPr/>
          <p:nvPr/>
        </p:nvGrpSpPr>
        <p:grpSpPr>
          <a:xfrm>
            <a:off x="7315200" y="228600"/>
            <a:ext cx="1604963" cy="1808163"/>
            <a:chOff x="3429000" y="2362200"/>
            <a:chExt cx="1604963" cy="1808163"/>
          </a:xfrm>
        </p:grpSpPr>
        <p:grpSp>
          <p:nvGrpSpPr>
            <p:cNvPr id="5" name="Group 43"/>
            <p:cNvGrpSpPr>
              <a:grpSpLocks noChangeAspect="1"/>
            </p:cNvGrpSpPr>
            <p:nvPr/>
          </p:nvGrpSpPr>
          <p:grpSpPr bwMode="auto">
            <a:xfrm>
              <a:off x="3429000" y="2362200"/>
              <a:ext cx="1604963" cy="1808163"/>
              <a:chOff x="2160" y="1488"/>
              <a:chExt cx="1011" cy="1139"/>
            </a:xfrm>
          </p:grpSpPr>
          <p:sp>
            <p:nvSpPr>
              <p:cNvPr id="106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8"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1064"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cxnSp>
        <p:nvCxnSpPr>
          <p:cNvPr id="74" name="Straight Connector 73"/>
          <p:cNvCxnSpPr/>
          <p:nvPr/>
        </p:nvCxnSpPr>
        <p:spPr>
          <a:xfrm>
            <a:off x="4572000" y="0"/>
            <a:ext cx="0" cy="6858000"/>
          </a:xfrm>
          <a:prstGeom prst="line">
            <a:avLst/>
          </a:prstGeom>
        </p:spPr>
        <p:style>
          <a:lnRef idx="2">
            <a:schemeClr val="dk1"/>
          </a:lnRef>
          <a:fillRef idx="0">
            <a:schemeClr val="dk1"/>
          </a:fillRef>
          <a:effectRef idx="1">
            <a:schemeClr val="dk1"/>
          </a:effectRef>
          <a:fontRef idx="minor">
            <a:schemeClr val="tx1"/>
          </a:fontRef>
        </p:style>
      </p:cxnSp>
      <p:cxnSp>
        <p:nvCxnSpPr>
          <p:cNvPr id="78" name="Straight Connector 77"/>
          <p:cNvCxnSpPr/>
          <p:nvPr/>
        </p:nvCxnSpPr>
        <p:spPr>
          <a:xfrm>
            <a:off x="5105400" y="4038600"/>
            <a:ext cx="3657600" cy="0"/>
          </a:xfrm>
          <a:prstGeom prst="line">
            <a:avLst/>
          </a:prstGeom>
        </p:spPr>
        <p:style>
          <a:lnRef idx="2">
            <a:schemeClr val="dk1"/>
          </a:lnRef>
          <a:fillRef idx="0">
            <a:schemeClr val="dk1"/>
          </a:fillRef>
          <a:effectRef idx="1">
            <a:schemeClr val="dk1"/>
          </a:effectRef>
          <a:fontRef idx="minor">
            <a:schemeClr val="tx1"/>
          </a:fontRef>
        </p:style>
      </p:cxnSp>
      <p:cxnSp>
        <p:nvCxnSpPr>
          <p:cNvPr id="80" name="Straight Connector 79"/>
          <p:cNvCxnSpPr/>
          <p:nvPr/>
        </p:nvCxnSpPr>
        <p:spPr>
          <a:xfrm>
            <a:off x="5105400" y="4800600"/>
            <a:ext cx="3657600" cy="0"/>
          </a:xfrm>
          <a:prstGeom prst="line">
            <a:avLst/>
          </a:prstGeom>
        </p:spPr>
        <p:style>
          <a:lnRef idx="2">
            <a:schemeClr val="dk1"/>
          </a:lnRef>
          <a:fillRef idx="0">
            <a:schemeClr val="dk1"/>
          </a:fillRef>
          <a:effectRef idx="1">
            <a:schemeClr val="dk1"/>
          </a:effectRef>
          <a:fontRef idx="minor">
            <a:schemeClr val="tx1"/>
          </a:fontRef>
        </p:style>
      </p:cxnSp>
      <p:cxnSp>
        <p:nvCxnSpPr>
          <p:cNvPr id="81" name="Straight Connector 80"/>
          <p:cNvCxnSpPr/>
          <p:nvPr/>
        </p:nvCxnSpPr>
        <p:spPr>
          <a:xfrm>
            <a:off x="5105400" y="5562600"/>
            <a:ext cx="3657600" cy="0"/>
          </a:xfrm>
          <a:prstGeom prst="line">
            <a:avLst/>
          </a:prstGeom>
        </p:spPr>
        <p:style>
          <a:lnRef idx="2">
            <a:schemeClr val="dk1"/>
          </a:lnRef>
          <a:fillRef idx="0">
            <a:schemeClr val="dk1"/>
          </a:fillRef>
          <a:effectRef idx="1">
            <a:schemeClr val="dk1"/>
          </a:effectRef>
          <a:fontRef idx="minor">
            <a:schemeClr val="tx1"/>
          </a:fontRef>
        </p:style>
      </p:cxnSp>
      <p:sp>
        <p:nvSpPr>
          <p:cNvPr id="25" name="TextBox 24"/>
          <p:cNvSpPr txBox="1"/>
          <p:nvPr/>
        </p:nvSpPr>
        <p:spPr>
          <a:xfrm>
            <a:off x="152400" y="685800"/>
            <a:ext cx="4267200" cy="5539978"/>
          </a:xfrm>
          <a:prstGeom prst="rect">
            <a:avLst/>
          </a:prstGeom>
          <a:noFill/>
        </p:spPr>
        <p:txBody>
          <a:bodyPr wrap="square" rtlCol="0">
            <a:spAutoFit/>
          </a:bodyPr>
          <a:lstStyle/>
          <a:p>
            <a:r>
              <a:rPr lang="en-US" sz="2400" b="1" dirty="0">
                <a:latin typeface="Comic Sans MS" pitchFamily="66" charset="0"/>
              </a:rPr>
              <a:t>How to Use </a:t>
            </a:r>
          </a:p>
          <a:p>
            <a:r>
              <a:rPr lang="en-US" sz="2400" b="1" dirty="0">
                <a:latin typeface="Comic Sans MS" pitchFamily="66" charset="0"/>
              </a:rPr>
              <a:t>Musical Postcards Review</a:t>
            </a:r>
            <a:r>
              <a:rPr lang="en-US" b="1" dirty="0">
                <a:latin typeface="Comic Sans MS" pitchFamily="66" charset="0"/>
              </a:rPr>
              <a:t>:</a:t>
            </a:r>
          </a:p>
          <a:p>
            <a:endParaRPr lang="en-US" dirty="0">
              <a:latin typeface="Comic Sans MS" pitchFamily="66" charset="0"/>
            </a:endParaRPr>
          </a:p>
          <a:p>
            <a:pPr>
              <a:buFont typeface="Arial" pitchFamily="34" charset="0"/>
              <a:buChar char="•"/>
            </a:pPr>
            <a:r>
              <a:rPr lang="en-US" dirty="0">
                <a:latin typeface="Comic Sans MS" pitchFamily="66" charset="0"/>
              </a:rPr>
              <a:t>Use each slide separately, in small</a:t>
            </a:r>
          </a:p>
          <a:p>
            <a:r>
              <a:rPr lang="en-US" dirty="0">
                <a:latin typeface="Comic Sans MS" pitchFamily="66" charset="0"/>
              </a:rPr>
              <a:t>groups (compare/contrast), or in its</a:t>
            </a:r>
          </a:p>
          <a:p>
            <a:r>
              <a:rPr lang="en-US" dirty="0">
                <a:latin typeface="Comic Sans MS" pitchFamily="66" charset="0"/>
              </a:rPr>
              <a:t>entirety</a:t>
            </a:r>
          </a:p>
          <a:p>
            <a:pPr>
              <a:buFont typeface="Arial" pitchFamily="34" charset="0"/>
              <a:buChar char="•"/>
            </a:pPr>
            <a:r>
              <a:rPr lang="en-US" dirty="0">
                <a:latin typeface="Comic Sans MS" pitchFamily="66" charset="0"/>
              </a:rPr>
              <a:t>Use as an assessment at the end of  a lesson</a:t>
            </a:r>
          </a:p>
          <a:p>
            <a:pPr>
              <a:buFont typeface="Arial" pitchFamily="34" charset="0"/>
              <a:buChar char="•"/>
            </a:pPr>
            <a:r>
              <a:rPr lang="en-US" dirty="0">
                <a:latin typeface="Comic Sans MS" pitchFamily="66" charset="0"/>
              </a:rPr>
              <a:t>Use to review before beginning a lesson</a:t>
            </a:r>
          </a:p>
          <a:p>
            <a:pPr>
              <a:buFont typeface="Arial" pitchFamily="34" charset="0"/>
              <a:buChar char="•"/>
            </a:pPr>
            <a:r>
              <a:rPr lang="en-US" dirty="0">
                <a:latin typeface="Comic Sans MS" pitchFamily="66" charset="0"/>
              </a:rPr>
              <a:t>Use as the final review before the competition</a:t>
            </a:r>
          </a:p>
          <a:p>
            <a:endParaRPr lang="en-US" dirty="0">
              <a:latin typeface="Comic Sans MS" pitchFamily="66" charset="0"/>
            </a:endParaRPr>
          </a:p>
          <a:p>
            <a:r>
              <a:rPr lang="en-US" b="1" dirty="0">
                <a:latin typeface="Comic Sans MS" pitchFamily="66" charset="0"/>
              </a:rPr>
              <a:t>Experiment with these different</a:t>
            </a:r>
          </a:p>
          <a:p>
            <a:r>
              <a:rPr lang="en-US" b="1" dirty="0">
                <a:latin typeface="Comic Sans MS" pitchFamily="66" charset="0"/>
              </a:rPr>
              <a:t>types of settings:</a:t>
            </a:r>
          </a:p>
          <a:p>
            <a:endParaRPr lang="en-US" dirty="0">
              <a:latin typeface="Comic Sans MS" pitchFamily="66" charset="0"/>
            </a:endParaRPr>
          </a:p>
          <a:p>
            <a:pPr>
              <a:buFont typeface="Arial" pitchFamily="34" charset="0"/>
              <a:buChar char="•"/>
            </a:pPr>
            <a:r>
              <a:rPr lang="en-US" dirty="0">
                <a:latin typeface="Comic Sans MS" pitchFamily="66" charset="0"/>
              </a:rPr>
              <a:t>pair/share</a:t>
            </a:r>
          </a:p>
          <a:p>
            <a:pPr>
              <a:buFont typeface="Arial" pitchFamily="34" charset="0"/>
              <a:buChar char="•"/>
            </a:pPr>
            <a:r>
              <a:rPr lang="en-US" dirty="0">
                <a:latin typeface="Comic Sans MS" pitchFamily="66" charset="0"/>
              </a:rPr>
              <a:t>whole group</a:t>
            </a:r>
          </a:p>
          <a:p>
            <a:pPr>
              <a:buFont typeface="Arial" pitchFamily="34" charset="0"/>
              <a:buChar char="•"/>
            </a:pPr>
            <a:r>
              <a:rPr lang="en-US" dirty="0">
                <a:latin typeface="Comic Sans MS" pitchFamily="66" charset="0"/>
              </a:rPr>
              <a:t>pencil/paper</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0F5FA"/>
        </a:solidFill>
        <a:effectLst/>
      </p:bgPr>
    </p:bg>
    <p:spTree>
      <p:nvGrpSpPr>
        <p:cNvPr id="1" name=""/>
        <p:cNvGrpSpPr/>
        <p:nvPr/>
      </p:nvGrpSpPr>
      <p:grpSpPr>
        <a:xfrm>
          <a:off x="0" y="0"/>
          <a:ext cx="0" cy="0"/>
          <a:chOff x="0" y="0"/>
          <a:chExt cx="0" cy="0"/>
        </a:xfrm>
      </p:grpSpPr>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
        <p:nvSpPr>
          <p:cNvPr id="9" name="Title 1"/>
          <p:cNvSpPr>
            <a:spLocks noGrp="1"/>
          </p:cNvSpPr>
          <p:nvPr>
            <p:ph type="ctrTitle"/>
          </p:nvPr>
        </p:nvSpPr>
        <p:spPr>
          <a:xfrm>
            <a:off x="381000" y="304800"/>
            <a:ext cx="8305800" cy="6248400"/>
          </a:xfrm>
        </p:spPr>
        <p:txBody>
          <a:bodyPr>
            <a:normAutofit/>
          </a:bodyPr>
          <a:lstStyle/>
          <a:p>
            <a:pPr algn="l"/>
            <a:br>
              <a:rPr lang="en-US" sz="3000" dirty="0">
                <a:latin typeface="Comic Sans MS" pitchFamily="66" charset="0"/>
              </a:rPr>
            </a:br>
            <a:endParaRPr lang="en-US" sz="3000" b="1" dirty="0">
              <a:solidFill>
                <a:srgbClr val="FF0000"/>
              </a:solidFill>
              <a:latin typeface="Comic Sans MS" pitchFamily="66" charset="0"/>
            </a:endParaRPr>
          </a:p>
        </p:txBody>
      </p:sp>
      <p:sp>
        <p:nvSpPr>
          <p:cNvPr id="2" name="Title 1">
            <a:extLst>
              <a:ext uri="{FF2B5EF4-FFF2-40B4-BE49-F238E27FC236}">
                <a16:creationId xmlns:a16="http://schemas.microsoft.com/office/drawing/2014/main" id="{FD84545A-14E1-B419-1E0E-8C4A48947D74}"/>
              </a:ext>
            </a:extLst>
          </p:cNvPr>
          <p:cNvSpPr txBox="1">
            <a:spLocks/>
          </p:cNvSpPr>
          <p:nvPr/>
        </p:nvSpPr>
        <p:spPr>
          <a:xfrm>
            <a:off x="381000" y="304800"/>
            <a:ext cx="8305800" cy="62484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kumimoji="0" lang="en-US" sz="3700" b="1" i="0" u="none" strike="noStrike" kern="1200" cap="none" spc="0" normalizeH="0" baseline="0" noProof="0" dirty="0">
                <a:ln>
                  <a:noFill/>
                </a:ln>
                <a:solidFill>
                  <a:prstClr val="black"/>
                </a:solidFill>
                <a:effectLst/>
                <a:uLnTx/>
                <a:uFillTx/>
                <a:latin typeface="Comic Sans MS" pitchFamily="66" charset="0"/>
                <a:ea typeface="+mj-ea"/>
                <a:cs typeface="+mj-cs"/>
              </a:rPr>
              <a:t>Brahms</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 </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800" b="0" i="0" u="none" strike="noStrike" kern="1200" cap="none" spc="0" normalizeH="0" baseline="0" noProof="0" dirty="0">
                <a:ln>
                  <a:noFill/>
                </a:ln>
                <a:solidFill>
                  <a:prstClr val="black"/>
                </a:solidFill>
                <a:effectLst/>
                <a:uLnTx/>
                <a:uFillTx/>
                <a:latin typeface="Comic Sans MS" pitchFamily="66" charset="0"/>
                <a:ea typeface="+mj-ea"/>
                <a:cs typeface="+mj-cs"/>
              </a:rPr>
              <a:t>What is the term for a line of single </a:t>
            </a:r>
            <a:br>
              <a:rPr kumimoji="0" lang="en-US" sz="28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800" b="0" i="0" u="none" strike="noStrike" kern="1200" cap="none" spc="0" normalizeH="0" baseline="0" noProof="0" dirty="0">
                <a:ln>
                  <a:noFill/>
                </a:ln>
                <a:solidFill>
                  <a:prstClr val="black"/>
                </a:solidFill>
                <a:effectLst/>
                <a:uLnTx/>
                <a:uFillTx/>
                <a:latin typeface="Comic Sans MS" pitchFamily="66" charset="0"/>
                <a:ea typeface="+mj-ea"/>
                <a:cs typeface="+mj-cs"/>
              </a:rPr>
              <a:t>pitches that move up, down, or repeat </a:t>
            </a:r>
            <a:br>
              <a:rPr kumimoji="0" lang="en-US" sz="28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800" b="0" i="0" u="none" strike="noStrike" kern="1200" cap="none" spc="0" normalizeH="0" baseline="0" noProof="0" dirty="0">
                <a:ln>
                  <a:noFill/>
                </a:ln>
                <a:solidFill>
                  <a:prstClr val="black"/>
                </a:solidFill>
                <a:effectLst/>
                <a:uLnTx/>
                <a:uFillTx/>
                <a:latin typeface="Comic Sans MS" pitchFamily="66" charset="0"/>
                <a:ea typeface="+mj-ea"/>
                <a:cs typeface="+mj-cs"/>
              </a:rPr>
              <a:t>(the tune of the music)? </a:t>
            </a:r>
            <a:r>
              <a:rPr lang="en-US" sz="2800" dirty="0">
                <a:solidFill>
                  <a:srgbClr val="FF0000"/>
                </a:solidFill>
                <a:latin typeface="Comic Sans MS" pitchFamily="66" charset="0"/>
              </a:rPr>
              <a:t>melody</a:t>
            </a:r>
            <a:br>
              <a:rPr kumimoji="0" lang="en-US" sz="28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28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28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800" b="0" i="0" u="none" strike="noStrike" kern="1200" cap="none" spc="0" normalizeH="0" baseline="0" noProof="0" dirty="0">
                <a:ln>
                  <a:noFill/>
                </a:ln>
                <a:solidFill>
                  <a:prstClr val="black"/>
                </a:solidFill>
                <a:effectLst/>
                <a:uLnTx/>
                <a:uFillTx/>
                <a:latin typeface="Comic Sans MS" pitchFamily="66" charset="0"/>
                <a:ea typeface="+mj-ea"/>
                <a:cs typeface="+mj-cs"/>
              </a:rPr>
              <a:t>What Italian dynamics term means “gradually louder”? </a:t>
            </a:r>
            <a:r>
              <a:rPr lang="en-US" sz="2800" i="1" dirty="0">
                <a:solidFill>
                  <a:srgbClr val="FF0000"/>
                </a:solidFill>
                <a:latin typeface="Comic Sans MS" pitchFamily="66" charset="0"/>
              </a:rPr>
              <a:t>crescendo</a:t>
            </a:r>
            <a:br>
              <a:rPr kumimoji="0" lang="en-US" sz="28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800" b="0" i="0" u="none" strike="noStrike" kern="1200" cap="none" spc="0" normalizeH="0" baseline="0" noProof="0" dirty="0">
                <a:ln>
                  <a:noFill/>
                </a:ln>
                <a:solidFill>
                  <a:prstClr val="black"/>
                </a:solidFill>
                <a:effectLst/>
                <a:uLnTx/>
                <a:uFillTx/>
                <a:latin typeface="Calibri"/>
                <a:ea typeface="+mj-ea"/>
                <a:cs typeface="+mj-cs"/>
              </a:rPr>
              <a:t> </a:t>
            </a:r>
          </a:p>
          <a:p>
            <a:pPr algn="l"/>
            <a:br>
              <a:rPr kumimoji="0" lang="en-US" sz="28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800" b="0" i="0" u="none" strike="noStrike" kern="1200" cap="none" spc="0" normalizeH="0" baseline="0" noProof="0" dirty="0">
                <a:ln>
                  <a:noFill/>
                </a:ln>
                <a:solidFill>
                  <a:prstClr val="black"/>
                </a:solidFill>
                <a:effectLst/>
                <a:uLnTx/>
                <a:uFillTx/>
                <a:latin typeface="Comic Sans MS" pitchFamily="66" charset="0"/>
                <a:ea typeface="+mj-ea"/>
                <a:cs typeface="+mj-cs"/>
              </a:rPr>
              <a:t>What Italian tempo term means “gradually faster”? </a:t>
            </a:r>
            <a:r>
              <a:rPr lang="en-US" sz="2800" i="1" dirty="0">
                <a:solidFill>
                  <a:srgbClr val="FF0000"/>
                </a:solidFill>
                <a:latin typeface="Comic Sans MS" pitchFamily="66" charset="0"/>
              </a:rPr>
              <a:t>accelerando</a:t>
            </a:r>
            <a:br>
              <a:rPr lang="en-US" sz="3000" dirty="0">
                <a:latin typeface="Comic Sans MS" pitchFamily="66" charset="0"/>
              </a:rPr>
            </a:br>
            <a:endParaRPr lang="en-US" sz="3000" b="1" dirty="0">
              <a:solidFill>
                <a:srgbClr val="FF0000"/>
              </a:solidFill>
              <a:latin typeface="Comic Sans MS" pitchFamily="66" charset="0"/>
            </a:endParaRPr>
          </a:p>
        </p:txBody>
      </p:sp>
    </p:spTree>
    <p:extLst>
      <p:ext uri="{BB962C8B-B14F-4D97-AF65-F5344CB8AC3E}">
        <p14:creationId xmlns:p14="http://schemas.microsoft.com/office/powerpoint/2010/main" val="8206418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381000"/>
            <a:ext cx="8305800" cy="6248400"/>
          </a:xfrm>
        </p:spPr>
        <p:txBody>
          <a:bodyPr>
            <a:normAutofit/>
          </a:bodyPr>
          <a:lstStyle/>
          <a:p>
            <a:pPr algn="l"/>
            <a:r>
              <a:rPr lang="en-US" sz="3600" b="1" dirty="0">
                <a:latin typeface="Comic Sans MS" pitchFamily="66" charset="0"/>
              </a:rPr>
              <a:t>Clarke</a:t>
            </a:r>
            <a:br>
              <a:rPr lang="en-US" sz="2700" dirty="0">
                <a:latin typeface="Comic Sans MS" pitchFamily="66" charset="0"/>
              </a:rPr>
            </a:br>
            <a:r>
              <a:rPr lang="en-US" sz="2700" dirty="0">
                <a:latin typeface="Comic Sans MS" pitchFamily="66" charset="0"/>
              </a:rPr>
              <a:t> </a:t>
            </a:r>
            <a:br>
              <a:rPr lang="en-US" sz="2700" dirty="0">
                <a:latin typeface="Comic Sans MS" pitchFamily="66" charset="0"/>
              </a:rPr>
            </a:br>
            <a:r>
              <a:rPr lang="en-US" sz="2700" dirty="0">
                <a:latin typeface="Comic Sans MS" pitchFamily="66" charset="0"/>
              </a:rPr>
              <a:t>For whom was “The Prince of Denmark’s </a:t>
            </a:r>
            <a:br>
              <a:rPr lang="en-US" sz="2700" dirty="0">
                <a:latin typeface="Comic Sans MS" pitchFamily="66" charset="0"/>
              </a:rPr>
            </a:br>
            <a:r>
              <a:rPr lang="en-US" sz="2700" dirty="0">
                <a:latin typeface="Comic Sans MS" pitchFamily="66" charset="0"/>
              </a:rPr>
              <a:t>March” composed? </a:t>
            </a:r>
            <a:br>
              <a:rPr lang="en-US" sz="2700" dirty="0">
                <a:latin typeface="Comic Sans MS" pitchFamily="66" charset="0"/>
              </a:rPr>
            </a:br>
            <a:br>
              <a:rPr lang="en-US" sz="2700" dirty="0">
                <a:latin typeface="Comic Sans MS" pitchFamily="66" charset="0"/>
              </a:rPr>
            </a:br>
            <a:br>
              <a:rPr lang="en-US" sz="2700" dirty="0">
                <a:latin typeface="Comic Sans MS" pitchFamily="66" charset="0"/>
              </a:rPr>
            </a:br>
            <a:r>
              <a:rPr lang="en-US" sz="2700" dirty="0">
                <a:latin typeface="Comic Sans MS" pitchFamily="66" charset="0"/>
              </a:rPr>
              <a:t>What is the term for a form in which the main theme returns after each contrasting section: </a:t>
            </a:r>
            <a:br>
              <a:rPr lang="en-US" sz="2700" dirty="0">
                <a:latin typeface="Comic Sans MS" pitchFamily="66" charset="0"/>
              </a:rPr>
            </a:br>
            <a:r>
              <a:rPr lang="en-US" sz="2700" dirty="0">
                <a:latin typeface="Comic Sans MS" pitchFamily="66" charset="0"/>
              </a:rPr>
              <a:t>A B A C A?</a:t>
            </a:r>
            <a:br>
              <a:rPr lang="en-US" sz="2700" dirty="0">
                <a:latin typeface="Comic Sans MS" pitchFamily="66" charset="0"/>
              </a:rPr>
            </a:br>
            <a:br>
              <a:rPr lang="en-US" sz="2700" dirty="0">
                <a:latin typeface="Comic Sans MS" pitchFamily="66" charset="0"/>
              </a:rPr>
            </a:br>
            <a:br>
              <a:rPr lang="en-US" sz="2700" dirty="0">
                <a:latin typeface="Comic Sans MS" pitchFamily="66" charset="0"/>
              </a:rPr>
            </a:br>
            <a:r>
              <a:rPr lang="en-US" sz="2700" dirty="0">
                <a:latin typeface="Comic Sans MS" pitchFamily="66" charset="0"/>
              </a:rPr>
              <a:t>What is the term for a piece of music, usually for organ, played as part of a church service?</a:t>
            </a:r>
            <a:br>
              <a:rPr lang="en-US" sz="2700" dirty="0">
                <a:solidFill>
                  <a:srgbClr val="FF0000"/>
                </a:solidFill>
                <a:latin typeface="Comic Sans MS" pitchFamily="66" charset="0"/>
              </a:rPr>
            </a:br>
            <a:endParaRPr lang="en-US" sz="2700" b="1" dirty="0">
              <a:solidFill>
                <a:srgbClr val="FF0000"/>
              </a:solidFill>
              <a:latin typeface="Comic Sans MS" pitchFamily="66" charset="0"/>
            </a:endParaRPr>
          </a:p>
        </p:txBody>
      </p:sp>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0F5FA"/>
        </a:solidFill>
        <a:effectLst/>
      </p:bgPr>
    </p:bg>
    <p:spTree>
      <p:nvGrpSpPr>
        <p:cNvPr id="1" name=""/>
        <p:cNvGrpSpPr/>
        <p:nvPr/>
      </p:nvGrpSpPr>
      <p:grpSpPr>
        <a:xfrm>
          <a:off x="0" y="0"/>
          <a:ext cx="0" cy="0"/>
          <a:chOff x="0" y="0"/>
          <a:chExt cx="0" cy="0"/>
        </a:xfrm>
      </p:grpSpPr>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
        <p:nvSpPr>
          <p:cNvPr id="9" name="Title 1"/>
          <p:cNvSpPr>
            <a:spLocks noGrp="1"/>
          </p:cNvSpPr>
          <p:nvPr>
            <p:ph type="ctrTitle"/>
          </p:nvPr>
        </p:nvSpPr>
        <p:spPr>
          <a:xfrm>
            <a:off x="381000" y="304800"/>
            <a:ext cx="8305800" cy="6477000"/>
          </a:xfrm>
        </p:spPr>
        <p:txBody>
          <a:bodyPr>
            <a:normAutofit/>
          </a:bodyPr>
          <a:lstStyle/>
          <a:p>
            <a:pPr algn="l"/>
            <a:r>
              <a:rPr kumimoji="0" lang="en-US" sz="3600" b="1" i="0" u="none" strike="noStrike" kern="1200" cap="none" spc="0" normalizeH="0" baseline="0" noProof="0" dirty="0">
                <a:ln>
                  <a:noFill/>
                </a:ln>
                <a:solidFill>
                  <a:prstClr val="black"/>
                </a:solidFill>
                <a:effectLst/>
                <a:uLnTx/>
                <a:uFillTx/>
                <a:latin typeface="Comic Sans MS" pitchFamily="66" charset="0"/>
                <a:ea typeface="+mj-ea"/>
                <a:cs typeface="+mj-cs"/>
              </a:rPr>
              <a:t>Clarke</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 </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For whom was “The Prince of Denmark’s </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March” composed? </a:t>
            </a:r>
            <a:r>
              <a:rPr kumimoji="0" lang="en-US" sz="2700" b="0" i="0" u="none" strike="noStrike" kern="1200" cap="none" spc="0" normalizeH="0" baseline="0" noProof="0" dirty="0">
                <a:ln>
                  <a:noFill/>
                </a:ln>
                <a:solidFill>
                  <a:srgbClr val="FF0000"/>
                </a:solidFill>
                <a:effectLst/>
                <a:uLnTx/>
                <a:uFillTx/>
                <a:latin typeface="Comic Sans MS" pitchFamily="66" charset="0"/>
                <a:ea typeface="+mj-ea"/>
                <a:cs typeface="+mj-cs"/>
              </a:rPr>
              <a:t>Prince George of </a:t>
            </a:r>
            <a:br>
              <a:rPr kumimoji="0" lang="en-US" sz="2700" b="0" i="0" u="none" strike="noStrike" kern="1200" cap="none" spc="0" normalizeH="0" baseline="0" noProof="0" dirty="0">
                <a:ln>
                  <a:noFill/>
                </a:ln>
                <a:solidFill>
                  <a:srgbClr val="FF0000"/>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srgbClr val="FF0000"/>
                </a:solidFill>
                <a:effectLst/>
                <a:uLnTx/>
                <a:uFillTx/>
                <a:latin typeface="Comic Sans MS" pitchFamily="66" charset="0"/>
                <a:ea typeface="+mj-ea"/>
                <a:cs typeface="+mj-cs"/>
              </a:rPr>
              <a:t>Denmark</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What is the term for a form in which the main theme returns after each contrasting section: </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A B A C A? </a:t>
            </a:r>
            <a:r>
              <a:rPr lang="en-US" sz="2700" dirty="0">
                <a:solidFill>
                  <a:srgbClr val="FF0000"/>
                </a:solidFill>
                <a:latin typeface="Comic Sans MS" pitchFamily="66" charset="0"/>
              </a:rPr>
              <a:t>rondo</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What is the term for a piece of music, usually for organ, played as part of a church service?</a:t>
            </a:r>
            <a:r>
              <a:rPr lang="en-US" sz="2700" dirty="0">
                <a:solidFill>
                  <a:srgbClr val="FF0000"/>
                </a:solidFill>
                <a:latin typeface="Comic Sans MS" pitchFamily="66" charset="0"/>
              </a:rPr>
              <a:t> voluntary</a:t>
            </a:r>
            <a:endParaRPr lang="en-US" sz="2700" b="1" dirty="0">
              <a:solidFill>
                <a:srgbClr val="FF0000"/>
              </a:solidFill>
              <a:latin typeface="Comic Sans MS" pitchFamily="66" charset="0"/>
            </a:endParaRPr>
          </a:p>
        </p:txBody>
      </p:sp>
    </p:spTree>
    <p:extLst>
      <p:ext uri="{BB962C8B-B14F-4D97-AF65-F5344CB8AC3E}">
        <p14:creationId xmlns:p14="http://schemas.microsoft.com/office/powerpoint/2010/main" val="4515284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685800"/>
            <a:ext cx="8580620" cy="6019800"/>
          </a:xfrm>
        </p:spPr>
        <p:txBody>
          <a:bodyPr>
            <a:normAutofit fontScale="90000"/>
          </a:bodyPr>
          <a:lstStyle/>
          <a:p>
            <a:pPr lvl="0" algn="l"/>
            <a:r>
              <a:rPr lang="en-US" sz="4000" b="1" dirty="0">
                <a:latin typeface="Comic Sans MS" pitchFamily="66" charset="0"/>
              </a:rPr>
              <a:t>Debussy</a:t>
            </a:r>
            <a:br>
              <a:rPr lang="en-US" sz="2700" dirty="0">
                <a:latin typeface="Comic Sans MS" pitchFamily="66" charset="0"/>
              </a:rPr>
            </a:br>
            <a:r>
              <a:rPr lang="en-US" sz="1600" dirty="0">
                <a:latin typeface="Comic Sans MS" pitchFamily="66" charset="0"/>
              </a:rPr>
              <a:t> </a:t>
            </a:r>
            <a:br>
              <a:rPr lang="en-US" sz="2700" dirty="0">
                <a:latin typeface="Comic Sans MS" pitchFamily="66" charset="0"/>
              </a:rPr>
            </a:br>
            <a:r>
              <a:rPr lang="en-US" sz="3000" dirty="0">
                <a:latin typeface="Comic Sans MS" pitchFamily="66" charset="0"/>
              </a:rPr>
              <a:t>What is the name of a three-part musical </a:t>
            </a:r>
            <a:br>
              <a:rPr lang="en-US" sz="3000" dirty="0">
                <a:latin typeface="Comic Sans MS" pitchFamily="66" charset="0"/>
              </a:rPr>
            </a:br>
            <a:r>
              <a:rPr lang="en-US" sz="3000" dirty="0">
                <a:latin typeface="Comic Sans MS" pitchFamily="66" charset="0"/>
              </a:rPr>
              <a:t>form where the first section (A) is </a:t>
            </a:r>
            <a:br>
              <a:rPr lang="en-US" sz="3000" dirty="0">
                <a:latin typeface="Comic Sans MS" pitchFamily="66" charset="0"/>
              </a:rPr>
            </a:br>
            <a:r>
              <a:rPr lang="en-US" sz="3000" dirty="0">
                <a:latin typeface="Comic Sans MS" pitchFamily="66" charset="0"/>
              </a:rPr>
              <a:t>repeated after a contrasting second </a:t>
            </a:r>
            <a:br>
              <a:rPr lang="en-US" sz="3000" dirty="0">
                <a:latin typeface="Comic Sans MS" pitchFamily="66" charset="0"/>
              </a:rPr>
            </a:br>
            <a:r>
              <a:rPr lang="en-US" sz="3000" dirty="0">
                <a:latin typeface="Comic Sans MS" pitchFamily="66" charset="0"/>
              </a:rPr>
              <a:t>section (B): A B A.</a:t>
            </a:r>
            <a:br>
              <a:rPr lang="en-US" sz="3000" dirty="0">
                <a:latin typeface="Comic Sans MS" pitchFamily="66" charset="0"/>
              </a:rPr>
            </a:br>
            <a:br>
              <a:rPr lang="en-US" sz="1800" dirty="0">
                <a:latin typeface="Comic Sans MS" pitchFamily="66" charset="0"/>
              </a:rPr>
            </a:br>
            <a:br>
              <a:rPr lang="en-US" sz="1800" dirty="0">
                <a:latin typeface="Comic Sans MS" pitchFamily="66" charset="0"/>
              </a:rPr>
            </a:br>
            <a:r>
              <a:rPr lang="en-US" sz="3000" dirty="0">
                <a:latin typeface="Comic Sans MS" pitchFamily="66" charset="0"/>
              </a:rPr>
              <a:t>What is the name of Debussy’s childhood friend, who wrote the poem on which “Clair de Lune” is based?</a:t>
            </a:r>
            <a:br>
              <a:rPr lang="en-US" sz="3000" dirty="0">
                <a:latin typeface="Comic Sans MS" pitchFamily="66" charset="0"/>
              </a:rPr>
            </a:br>
            <a:br>
              <a:rPr lang="en-US" sz="1800" dirty="0">
                <a:latin typeface="Comic Sans MS" pitchFamily="66" charset="0"/>
              </a:rPr>
            </a:br>
            <a:r>
              <a:rPr lang="en-US" sz="1800" dirty="0"/>
              <a:t> </a:t>
            </a:r>
            <a:br>
              <a:rPr lang="en-US" sz="3000" dirty="0">
                <a:latin typeface="Comic Sans MS" pitchFamily="66" charset="0"/>
              </a:rPr>
            </a:br>
            <a:r>
              <a:rPr lang="en-US" sz="3000" dirty="0">
                <a:latin typeface="Comic Sans MS" pitchFamily="66" charset="0"/>
              </a:rPr>
              <a:t>What is the early 20</a:t>
            </a:r>
            <a:r>
              <a:rPr lang="en-US" sz="3000" baseline="30000" dirty="0">
                <a:latin typeface="Comic Sans MS" pitchFamily="66" charset="0"/>
              </a:rPr>
              <a:t>th</a:t>
            </a:r>
            <a:r>
              <a:rPr lang="en-US" sz="3000" dirty="0">
                <a:latin typeface="Comic Sans MS" pitchFamily="66" charset="0"/>
              </a:rPr>
              <a:t> century style of poets, painters, and composers who tried to capture a fleeting moment or impression, using subtle blends and shades of color? </a:t>
            </a:r>
            <a:br>
              <a:rPr lang="en-US" sz="3000" dirty="0">
                <a:solidFill>
                  <a:srgbClr val="FF0000"/>
                </a:solidFill>
                <a:latin typeface="Comic Sans MS" pitchFamily="66" charset="0"/>
              </a:rPr>
            </a:br>
            <a:endParaRPr lang="en-US" sz="3000" b="1" dirty="0">
              <a:solidFill>
                <a:srgbClr val="FF0000"/>
              </a:solidFill>
              <a:latin typeface="Comic Sans MS" pitchFamily="66" charset="0"/>
            </a:endParaRPr>
          </a:p>
        </p:txBody>
      </p:sp>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0F5FA"/>
        </a:solidFill>
        <a:effectLst/>
      </p:bgPr>
    </p:bg>
    <p:spTree>
      <p:nvGrpSpPr>
        <p:cNvPr id="1" name=""/>
        <p:cNvGrpSpPr/>
        <p:nvPr/>
      </p:nvGrpSpPr>
      <p:grpSpPr>
        <a:xfrm>
          <a:off x="0" y="0"/>
          <a:ext cx="0" cy="0"/>
          <a:chOff x="0" y="0"/>
          <a:chExt cx="0" cy="0"/>
        </a:xfrm>
      </p:grpSpPr>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
        <p:nvSpPr>
          <p:cNvPr id="14" name="Title 1">
            <a:extLst>
              <a:ext uri="{FF2B5EF4-FFF2-40B4-BE49-F238E27FC236}">
                <a16:creationId xmlns:a16="http://schemas.microsoft.com/office/drawing/2014/main" id="{1DE81586-20F6-F02A-1A11-706E521D7B2D}"/>
              </a:ext>
            </a:extLst>
          </p:cNvPr>
          <p:cNvSpPr>
            <a:spLocks noGrp="1"/>
          </p:cNvSpPr>
          <p:nvPr>
            <p:ph type="ctrTitle"/>
          </p:nvPr>
        </p:nvSpPr>
        <p:spPr>
          <a:xfrm>
            <a:off x="228600" y="685800"/>
            <a:ext cx="8580620" cy="6019800"/>
          </a:xfrm>
        </p:spPr>
        <p:txBody>
          <a:bodyPr>
            <a:normAutofit fontScale="90000"/>
          </a:bodyPr>
          <a:lstStyle/>
          <a:p>
            <a:pPr lvl="0" algn="l"/>
            <a:r>
              <a:rPr lang="en-US" sz="4000" b="1" dirty="0">
                <a:latin typeface="Comic Sans MS" pitchFamily="66" charset="0"/>
              </a:rPr>
              <a:t>Debussy</a:t>
            </a:r>
            <a:br>
              <a:rPr lang="en-US" sz="2700" dirty="0">
                <a:latin typeface="Comic Sans MS" pitchFamily="66" charset="0"/>
              </a:rPr>
            </a:br>
            <a:r>
              <a:rPr lang="en-US" sz="1600" dirty="0">
                <a:latin typeface="Comic Sans MS" pitchFamily="66" charset="0"/>
              </a:rPr>
              <a:t> </a:t>
            </a:r>
            <a:br>
              <a:rPr lang="en-US" sz="2700" dirty="0">
                <a:latin typeface="Comic Sans MS" pitchFamily="66" charset="0"/>
              </a:rPr>
            </a:br>
            <a:r>
              <a:rPr lang="en-US" sz="3000" dirty="0">
                <a:latin typeface="Comic Sans MS" pitchFamily="66" charset="0"/>
              </a:rPr>
              <a:t>What is the name of a three-part musical </a:t>
            </a:r>
            <a:br>
              <a:rPr lang="en-US" sz="3000" dirty="0">
                <a:latin typeface="Comic Sans MS" pitchFamily="66" charset="0"/>
              </a:rPr>
            </a:br>
            <a:r>
              <a:rPr lang="en-US" sz="3000" dirty="0">
                <a:latin typeface="Comic Sans MS" pitchFamily="66" charset="0"/>
              </a:rPr>
              <a:t>form where the first section (A) is </a:t>
            </a:r>
            <a:br>
              <a:rPr lang="en-US" sz="3000" dirty="0">
                <a:latin typeface="Comic Sans MS" pitchFamily="66" charset="0"/>
              </a:rPr>
            </a:br>
            <a:r>
              <a:rPr lang="en-US" sz="3000" dirty="0">
                <a:latin typeface="Comic Sans MS" pitchFamily="66" charset="0"/>
              </a:rPr>
              <a:t>repeated after a contrasting second </a:t>
            </a:r>
            <a:br>
              <a:rPr lang="en-US" sz="3000" dirty="0">
                <a:latin typeface="Comic Sans MS" pitchFamily="66" charset="0"/>
              </a:rPr>
            </a:br>
            <a:r>
              <a:rPr lang="en-US" sz="3000" dirty="0">
                <a:latin typeface="Comic Sans MS" pitchFamily="66" charset="0"/>
              </a:rPr>
              <a:t>section (B): A B A. </a:t>
            </a:r>
            <a:r>
              <a:rPr lang="en-US" sz="3000" dirty="0">
                <a:solidFill>
                  <a:srgbClr val="FF0000"/>
                </a:solidFill>
                <a:latin typeface="Comic Sans MS" pitchFamily="66" charset="0"/>
              </a:rPr>
              <a:t>ternary form</a:t>
            </a:r>
            <a:br>
              <a:rPr lang="en-US" sz="3000" dirty="0">
                <a:latin typeface="Comic Sans MS" pitchFamily="66" charset="0"/>
              </a:rPr>
            </a:br>
            <a:br>
              <a:rPr lang="en-US" sz="1800" dirty="0">
                <a:latin typeface="Comic Sans MS" pitchFamily="66" charset="0"/>
              </a:rPr>
            </a:br>
            <a:br>
              <a:rPr lang="en-US" sz="1800" dirty="0">
                <a:latin typeface="Comic Sans MS" pitchFamily="66" charset="0"/>
              </a:rPr>
            </a:br>
            <a:r>
              <a:rPr lang="en-US" sz="3000" dirty="0">
                <a:latin typeface="Comic Sans MS" pitchFamily="66" charset="0"/>
              </a:rPr>
              <a:t>What is the name of Debussy’s childhood friend, who wrote the poem on which “Clair de Lune” is based? </a:t>
            </a:r>
            <a:r>
              <a:rPr lang="en-US" sz="3100" dirty="0">
                <a:solidFill>
                  <a:srgbClr val="FF0000"/>
                </a:solidFill>
                <a:latin typeface="Comic Sans MS" pitchFamily="66" charset="0"/>
              </a:rPr>
              <a:t>Paul Verlaine</a:t>
            </a:r>
            <a:br>
              <a:rPr lang="en-US" sz="3000" dirty="0">
                <a:latin typeface="Comic Sans MS" pitchFamily="66" charset="0"/>
              </a:rPr>
            </a:br>
            <a:br>
              <a:rPr lang="en-US" sz="1800" dirty="0">
                <a:latin typeface="Comic Sans MS" pitchFamily="66" charset="0"/>
              </a:rPr>
            </a:br>
            <a:r>
              <a:rPr lang="en-US" sz="1800" dirty="0"/>
              <a:t> </a:t>
            </a:r>
            <a:br>
              <a:rPr lang="en-US" sz="3000" dirty="0">
                <a:latin typeface="Comic Sans MS" pitchFamily="66" charset="0"/>
              </a:rPr>
            </a:br>
            <a:r>
              <a:rPr lang="en-US" sz="3000" dirty="0">
                <a:latin typeface="Comic Sans MS" pitchFamily="66" charset="0"/>
              </a:rPr>
              <a:t>What is the early 20</a:t>
            </a:r>
            <a:r>
              <a:rPr lang="en-US" sz="3000" baseline="30000" dirty="0">
                <a:latin typeface="Comic Sans MS" pitchFamily="66" charset="0"/>
              </a:rPr>
              <a:t>th</a:t>
            </a:r>
            <a:r>
              <a:rPr lang="en-US" sz="3000" dirty="0">
                <a:latin typeface="Comic Sans MS" pitchFamily="66" charset="0"/>
              </a:rPr>
              <a:t> century style of poets, painters, and composers who tried to capture a fleeting moment or impression, using subtle blends and shades of color? </a:t>
            </a:r>
            <a:r>
              <a:rPr lang="en-US" sz="3000" dirty="0">
                <a:solidFill>
                  <a:srgbClr val="FF0000"/>
                </a:solidFill>
                <a:latin typeface="Comic Sans MS" pitchFamily="66" charset="0"/>
              </a:rPr>
              <a:t>Impressionism</a:t>
            </a:r>
            <a:r>
              <a:rPr lang="en-US" sz="3000" dirty="0">
                <a:latin typeface="Comic Sans MS" pitchFamily="66" charset="0"/>
              </a:rPr>
              <a:t> </a:t>
            </a:r>
            <a:br>
              <a:rPr lang="en-US" sz="3000" dirty="0">
                <a:solidFill>
                  <a:srgbClr val="FF0000"/>
                </a:solidFill>
                <a:latin typeface="Comic Sans MS" pitchFamily="66" charset="0"/>
              </a:rPr>
            </a:br>
            <a:endParaRPr lang="en-US" sz="3000" b="1" dirty="0">
              <a:solidFill>
                <a:srgbClr val="FF0000"/>
              </a:solidFill>
              <a:latin typeface="Comic Sans MS" pitchFamily="66" charset="0"/>
            </a:endParaRPr>
          </a:p>
        </p:txBody>
      </p:sp>
    </p:spTree>
    <p:extLst>
      <p:ext uri="{BB962C8B-B14F-4D97-AF65-F5344CB8AC3E}">
        <p14:creationId xmlns:p14="http://schemas.microsoft.com/office/powerpoint/2010/main" val="38860592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
        <p:nvSpPr>
          <p:cNvPr id="9" name="Title 1"/>
          <p:cNvSpPr>
            <a:spLocks noGrp="1"/>
          </p:cNvSpPr>
          <p:nvPr>
            <p:ph type="ctrTitle"/>
          </p:nvPr>
        </p:nvSpPr>
        <p:spPr>
          <a:xfrm>
            <a:off x="381000" y="231775"/>
            <a:ext cx="8305800" cy="6321425"/>
          </a:xfrm>
        </p:spPr>
        <p:txBody>
          <a:bodyPr>
            <a:normAutofit fontScale="90000"/>
          </a:bodyPr>
          <a:lstStyle/>
          <a:p>
            <a:pPr algn="l"/>
            <a:r>
              <a:rPr lang="en-US" sz="4000" b="1" dirty="0">
                <a:latin typeface="Comic Sans MS" pitchFamily="66" charset="0"/>
              </a:rPr>
              <a:t>Elgar</a:t>
            </a:r>
            <a:br>
              <a:rPr lang="en-US" sz="2700" dirty="0">
                <a:latin typeface="Comic Sans MS" pitchFamily="66" charset="0"/>
              </a:rPr>
            </a:br>
            <a:r>
              <a:rPr lang="en-US" sz="2700" dirty="0">
                <a:latin typeface="Comic Sans MS" pitchFamily="66" charset="0"/>
              </a:rPr>
              <a:t> </a:t>
            </a:r>
            <a:br>
              <a:rPr lang="en-US" sz="3000" dirty="0">
                <a:latin typeface="Comic Sans MS" pitchFamily="66" charset="0"/>
              </a:rPr>
            </a:br>
            <a:r>
              <a:rPr lang="en-US" sz="3000" dirty="0">
                <a:latin typeface="Comic Sans MS" pitchFamily="66" charset="0"/>
              </a:rPr>
              <a:t>What is the trio section of “Pomp and Circumstance” also known as?</a:t>
            </a:r>
            <a:br>
              <a:rPr lang="en-US" sz="3000" dirty="0">
                <a:latin typeface="Comic Sans MS" pitchFamily="66" charset="0"/>
              </a:rPr>
            </a:br>
            <a:br>
              <a:rPr lang="en-US" sz="3000" dirty="0">
                <a:latin typeface="Comic Sans MS" pitchFamily="66" charset="0"/>
              </a:rPr>
            </a:br>
            <a:br>
              <a:rPr lang="en-US" sz="3000" dirty="0">
                <a:latin typeface="Comic Sans MS" pitchFamily="66" charset="0"/>
              </a:rPr>
            </a:br>
            <a:r>
              <a:rPr lang="en-US" sz="3000" dirty="0">
                <a:latin typeface="Comic Sans MS" pitchFamily="66" charset="0"/>
              </a:rPr>
              <a:t>For what type of ensemble was “Pomp and Circumstance” written?</a:t>
            </a:r>
            <a:br>
              <a:rPr lang="en-US" sz="3000" dirty="0">
                <a:latin typeface="Comic Sans MS" pitchFamily="66" charset="0"/>
              </a:rPr>
            </a:br>
            <a:br>
              <a:rPr lang="en-US" sz="3000" dirty="0">
                <a:latin typeface="Comic Sans MS" pitchFamily="66" charset="0"/>
              </a:rPr>
            </a:br>
            <a:r>
              <a:rPr lang="en-US" sz="3000" dirty="0">
                <a:latin typeface="Comic Sans MS" pitchFamily="66" charset="0"/>
              </a:rPr>
              <a:t> </a:t>
            </a:r>
            <a:br>
              <a:rPr lang="en-US" sz="3000" dirty="0">
                <a:latin typeface="Comic Sans MS" pitchFamily="66" charset="0"/>
              </a:rPr>
            </a:br>
            <a:r>
              <a:rPr lang="en-US" sz="3000" dirty="0">
                <a:latin typeface="Comic Sans MS" pitchFamily="66" charset="0"/>
              </a:rPr>
              <a:t>What Italian term for “time” refers to the speed of the beat?</a:t>
            </a:r>
            <a:br>
              <a:rPr lang="en-US" sz="2700" dirty="0">
                <a:latin typeface="Comic Sans MS" pitchFamily="66" charset="0"/>
              </a:rPr>
            </a:br>
            <a:br>
              <a:rPr lang="en-US" sz="2700" dirty="0">
                <a:latin typeface="Comic Sans MS" pitchFamily="66" charset="0"/>
              </a:rPr>
            </a:br>
            <a:endParaRPr lang="en-US" sz="2700" b="1" dirty="0">
              <a:solidFill>
                <a:srgbClr val="FF0000"/>
              </a:solidFill>
              <a:latin typeface="Comic Sans MS" pitchFamily="66"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0F5FA"/>
        </a:solidFill>
        <a:effectLst/>
      </p:bgPr>
    </p:bg>
    <p:spTree>
      <p:nvGrpSpPr>
        <p:cNvPr id="1" name=""/>
        <p:cNvGrpSpPr/>
        <p:nvPr/>
      </p:nvGrpSpPr>
      <p:grpSpPr>
        <a:xfrm>
          <a:off x="0" y="0"/>
          <a:ext cx="0" cy="0"/>
          <a:chOff x="0" y="0"/>
          <a:chExt cx="0" cy="0"/>
        </a:xfrm>
      </p:grpSpPr>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
        <p:nvSpPr>
          <p:cNvPr id="10" name="Title 1">
            <a:extLst>
              <a:ext uri="{FF2B5EF4-FFF2-40B4-BE49-F238E27FC236}">
                <a16:creationId xmlns:a16="http://schemas.microsoft.com/office/drawing/2014/main" id="{E0498FE3-CBEB-96A8-E061-79523DA2A87D}"/>
              </a:ext>
            </a:extLst>
          </p:cNvPr>
          <p:cNvSpPr>
            <a:spLocks noGrp="1"/>
          </p:cNvSpPr>
          <p:nvPr>
            <p:ph type="ctrTitle"/>
          </p:nvPr>
        </p:nvSpPr>
        <p:spPr>
          <a:xfrm>
            <a:off x="381000" y="384175"/>
            <a:ext cx="8305800" cy="6321425"/>
          </a:xfrm>
        </p:spPr>
        <p:txBody>
          <a:bodyPr>
            <a:normAutofit fontScale="90000"/>
          </a:bodyPr>
          <a:lstStyle/>
          <a:p>
            <a:pPr algn="l"/>
            <a:r>
              <a:rPr kumimoji="0" lang="en-US" sz="4000" b="1" i="0" u="none" strike="noStrike" kern="1200" cap="none" spc="0" normalizeH="0" baseline="0" noProof="0" dirty="0">
                <a:ln>
                  <a:noFill/>
                </a:ln>
                <a:solidFill>
                  <a:prstClr val="black"/>
                </a:solidFill>
                <a:effectLst/>
                <a:uLnTx/>
                <a:uFillTx/>
                <a:latin typeface="Comic Sans MS" pitchFamily="66" charset="0"/>
                <a:ea typeface="+mj-ea"/>
                <a:cs typeface="+mj-cs"/>
              </a:rPr>
              <a:t>Elgar</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 </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What is the trio section of “Pomp and Circumstance” also known as? </a:t>
            </a:r>
            <a:r>
              <a:rPr kumimoji="0" lang="en-US" sz="3000" b="0" i="0" u="none" strike="noStrike" kern="1200" cap="none" spc="0" normalizeH="0" baseline="0" noProof="0" dirty="0">
                <a:ln>
                  <a:noFill/>
                </a:ln>
                <a:solidFill>
                  <a:srgbClr val="FF0000"/>
                </a:solidFill>
                <a:effectLst/>
                <a:uLnTx/>
                <a:uFillTx/>
                <a:latin typeface="Comic Sans MS" pitchFamily="66" charset="0"/>
                <a:ea typeface="+mj-ea"/>
                <a:cs typeface="+mj-cs"/>
              </a:rPr>
              <a:t>“The </a:t>
            </a:r>
            <a:br>
              <a:rPr kumimoji="0" lang="en-US" sz="3000" b="0" i="0" u="none" strike="noStrike" kern="1200" cap="none" spc="0" normalizeH="0" baseline="0" noProof="0" dirty="0">
                <a:ln>
                  <a:noFill/>
                </a:ln>
                <a:solidFill>
                  <a:srgbClr val="FF0000"/>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srgbClr val="FF0000"/>
                </a:solidFill>
                <a:effectLst/>
                <a:uLnTx/>
                <a:uFillTx/>
                <a:latin typeface="Comic Sans MS" pitchFamily="66" charset="0"/>
                <a:ea typeface="+mj-ea"/>
                <a:cs typeface="+mj-cs"/>
              </a:rPr>
              <a:t>Graduation March”</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For what type of ensemble was “Pomp and Circumstance” written? </a:t>
            </a:r>
            <a:r>
              <a:rPr kumimoji="0" lang="en-US" sz="3000" b="0" i="0" u="none" strike="noStrike" kern="1200" cap="none" spc="0" normalizeH="0" baseline="0" noProof="0" dirty="0">
                <a:ln>
                  <a:noFill/>
                </a:ln>
                <a:solidFill>
                  <a:srgbClr val="FF0000"/>
                </a:solidFill>
                <a:effectLst/>
                <a:uLnTx/>
                <a:uFillTx/>
                <a:latin typeface="Comic Sans MS" pitchFamily="66" charset="0"/>
                <a:ea typeface="+mj-ea"/>
                <a:cs typeface="+mj-cs"/>
              </a:rPr>
              <a:t>orchestra</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 </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What Italian term for “time” refers to the speed of the beat? </a:t>
            </a:r>
            <a:r>
              <a:rPr lang="en-US" sz="3000" dirty="0">
                <a:solidFill>
                  <a:srgbClr val="FF0000"/>
                </a:solidFill>
                <a:latin typeface="Comic Sans MS" pitchFamily="66" charset="0"/>
              </a:rPr>
              <a:t>tempo</a:t>
            </a:r>
            <a:br>
              <a:rPr lang="en-US" sz="2700" dirty="0">
                <a:latin typeface="Comic Sans MS" pitchFamily="66" charset="0"/>
              </a:rPr>
            </a:br>
            <a:br>
              <a:rPr lang="en-US" sz="2700" dirty="0">
                <a:latin typeface="Comic Sans MS" pitchFamily="66" charset="0"/>
              </a:rPr>
            </a:br>
            <a:endParaRPr lang="en-US" sz="2700" b="1" dirty="0">
              <a:solidFill>
                <a:srgbClr val="FF0000"/>
              </a:solidFill>
              <a:latin typeface="Comic Sans MS" pitchFamily="66" charset="0"/>
            </a:endParaRPr>
          </a:p>
        </p:txBody>
      </p:sp>
    </p:spTree>
    <p:extLst>
      <p:ext uri="{BB962C8B-B14F-4D97-AF65-F5344CB8AC3E}">
        <p14:creationId xmlns:p14="http://schemas.microsoft.com/office/powerpoint/2010/main" val="25744077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81000" y="304800"/>
            <a:ext cx="8305800" cy="6248400"/>
          </a:xfrm>
        </p:spPr>
        <p:txBody>
          <a:bodyPr>
            <a:normAutofit fontScale="90000"/>
          </a:bodyPr>
          <a:lstStyle/>
          <a:p>
            <a:pPr lvl="0" algn="l"/>
            <a:r>
              <a:rPr lang="en-US" sz="4000" b="1" dirty="0">
                <a:latin typeface="Comic Sans MS" pitchFamily="66" charset="0"/>
              </a:rPr>
              <a:t>Ellington/Strayhorn</a:t>
            </a:r>
            <a:br>
              <a:rPr lang="en-US" sz="2700" dirty="0">
                <a:latin typeface="Comic Sans MS" pitchFamily="66" charset="0"/>
              </a:rPr>
            </a:br>
            <a:r>
              <a:rPr lang="en-US" sz="3000" dirty="0">
                <a:latin typeface="Comic Sans MS" pitchFamily="66" charset="0"/>
              </a:rPr>
              <a:t> </a:t>
            </a:r>
            <a:br>
              <a:rPr lang="en-US" sz="3000" dirty="0">
                <a:latin typeface="Comic Sans MS" pitchFamily="66" charset="0"/>
              </a:rPr>
            </a:br>
            <a:r>
              <a:rPr lang="en-US" sz="3000" dirty="0">
                <a:latin typeface="Comic Sans MS" pitchFamily="66" charset="0"/>
              </a:rPr>
              <a:t>What style of jazz, popular from about </a:t>
            </a:r>
            <a:br>
              <a:rPr lang="en-US" sz="3000" dirty="0">
                <a:latin typeface="Comic Sans MS" pitchFamily="66" charset="0"/>
              </a:rPr>
            </a:br>
            <a:r>
              <a:rPr lang="en-US" sz="3000" dirty="0">
                <a:latin typeface="Comic Sans MS" pitchFamily="66" charset="0"/>
              </a:rPr>
              <a:t>1933 to 1946, was performed by big bands </a:t>
            </a:r>
            <a:br>
              <a:rPr lang="en-US" sz="3000" dirty="0">
                <a:latin typeface="Comic Sans MS" pitchFamily="66" charset="0"/>
              </a:rPr>
            </a:br>
            <a:r>
              <a:rPr lang="en-US" sz="3000" dirty="0">
                <a:latin typeface="Comic Sans MS" pitchFamily="66" charset="0"/>
              </a:rPr>
              <a:t>and used for dancing?</a:t>
            </a:r>
            <a:br>
              <a:rPr lang="en-US" sz="3000" dirty="0">
                <a:latin typeface="Comic Sans MS" pitchFamily="66" charset="0"/>
              </a:rPr>
            </a:br>
            <a:br>
              <a:rPr lang="en-US" sz="3000" dirty="0"/>
            </a:br>
            <a:br>
              <a:rPr lang="en-US" sz="3000" dirty="0">
                <a:latin typeface="Comic Sans MS" pitchFamily="66" charset="0"/>
              </a:rPr>
            </a:br>
            <a:r>
              <a:rPr lang="en-US" sz="3000" dirty="0">
                <a:latin typeface="Comic Sans MS" pitchFamily="66" charset="0"/>
              </a:rPr>
              <a:t>What is the musical term for music that is made up as it is performed?</a:t>
            </a:r>
            <a:br>
              <a:rPr lang="en-US" sz="3000" dirty="0">
                <a:latin typeface="Comic Sans MS" pitchFamily="66" charset="0"/>
              </a:rPr>
            </a:br>
            <a:br>
              <a:rPr lang="en-US" sz="3000" dirty="0">
                <a:latin typeface="Comic Sans MS" pitchFamily="66" charset="0"/>
              </a:rPr>
            </a:br>
            <a:br>
              <a:rPr lang="en-US" sz="3000" dirty="0">
                <a:latin typeface="Comic Sans MS" pitchFamily="66" charset="0"/>
              </a:rPr>
            </a:br>
            <a:r>
              <a:rPr lang="en-US" sz="3000" dirty="0">
                <a:latin typeface="Comic Sans MS" pitchFamily="66" charset="0"/>
              </a:rPr>
              <a:t>What is the name of a device used to muffle or soften the tone of a musical instrument? </a:t>
            </a:r>
            <a:br>
              <a:rPr lang="en-US" sz="2700" dirty="0">
                <a:latin typeface="Comic Sans MS" pitchFamily="66" charset="0"/>
              </a:rPr>
            </a:br>
            <a:endParaRPr lang="en-US" sz="2700" b="1" dirty="0">
              <a:solidFill>
                <a:srgbClr val="FF0000"/>
              </a:solidFill>
              <a:latin typeface="Comic Sans MS" pitchFamily="66" charset="0"/>
            </a:endParaRPr>
          </a:p>
        </p:txBody>
      </p:sp>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0F5FA"/>
        </a:solidFill>
        <a:effectLst/>
      </p:bgPr>
    </p:bg>
    <p:spTree>
      <p:nvGrpSpPr>
        <p:cNvPr id="1" name=""/>
        <p:cNvGrpSpPr/>
        <p:nvPr/>
      </p:nvGrpSpPr>
      <p:grpSpPr>
        <a:xfrm>
          <a:off x="0" y="0"/>
          <a:ext cx="0" cy="0"/>
          <a:chOff x="0" y="0"/>
          <a:chExt cx="0" cy="0"/>
        </a:xfrm>
      </p:grpSpPr>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
        <p:nvSpPr>
          <p:cNvPr id="9" name="Title 1"/>
          <p:cNvSpPr>
            <a:spLocks noGrp="1"/>
          </p:cNvSpPr>
          <p:nvPr>
            <p:ph type="ctrTitle"/>
          </p:nvPr>
        </p:nvSpPr>
        <p:spPr>
          <a:xfrm>
            <a:off x="381000" y="304800"/>
            <a:ext cx="8305800" cy="6248400"/>
          </a:xfrm>
        </p:spPr>
        <p:txBody>
          <a:bodyPr>
            <a:normAutofit/>
          </a:bodyPr>
          <a:lstStyle/>
          <a:p>
            <a:pPr lvl="0" algn="l"/>
            <a:r>
              <a:rPr kumimoji="0" lang="en-US" sz="3600" b="1" i="0" u="none" strike="noStrike" kern="1200" cap="none" spc="0" normalizeH="0" baseline="0" noProof="0" dirty="0">
                <a:ln>
                  <a:noFill/>
                </a:ln>
                <a:solidFill>
                  <a:prstClr val="black"/>
                </a:solidFill>
                <a:effectLst/>
                <a:uLnTx/>
                <a:uFillTx/>
                <a:latin typeface="Comic Sans MS" pitchFamily="66" charset="0"/>
                <a:ea typeface="+mj-ea"/>
                <a:cs typeface="+mj-cs"/>
              </a:rPr>
              <a:t>Ellington/Strayhorn</a:t>
            </a:r>
            <a:br>
              <a:rPr kumimoji="0" lang="en-US" sz="24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 </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What style of jazz, popular from about </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1933 to 1946, was performed by big bands </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and used for dancing? </a:t>
            </a:r>
            <a:r>
              <a:rPr kumimoji="0" lang="en-US" sz="2700" b="0" i="0" u="none" strike="noStrike" kern="1200" cap="none" spc="0" normalizeH="0" baseline="0" noProof="0" dirty="0">
                <a:ln>
                  <a:noFill/>
                </a:ln>
                <a:solidFill>
                  <a:srgbClr val="FF0000"/>
                </a:solidFill>
                <a:effectLst/>
                <a:uLnTx/>
                <a:uFillTx/>
                <a:latin typeface="Comic Sans MS" pitchFamily="66" charset="0"/>
                <a:ea typeface="+mj-ea"/>
                <a:cs typeface="+mj-cs"/>
              </a:rPr>
              <a:t>S</a:t>
            </a:r>
            <a:r>
              <a:rPr lang="en-US" sz="2700" dirty="0">
                <a:solidFill>
                  <a:srgbClr val="FF0000"/>
                </a:solidFill>
                <a:latin typeface="Comic Sans MS" pitchFamily="66" charset="0"/>
              </a:rPr>
              <a:t>wing</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2700" b="0" i="0" u="none" strike="noStrike" kern="1200" cap="none" spc="0" normalizeH="0" baseline="0" noProof="0" dirty="0">
                <a:ln>
                  <a:noFill/>
                </a:ln>
                <a:solidFill>
                  <a:prstClr val="black"/>
                </a:solidFill>
                <a:effectLst/>
                <a:uLnTx/>
                <a:uFillTx/>
                <a:latin typeface="Calibri"/>
                <a:ea typeface="+mj-ea"/>
                <a:cs typeface="+mj-cs"/>
              </a:rPr>
            </a:b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What is the musical term for music that is made up as it is performed? </a:t>
            </a:r>
            <a:r>
              <a:rPr lang="en-US" sz="2700" dirty="0">
                <a:solidFill>
                  <a:srgbClr val="FF0000"/>
                </a:solidFill>
                <a:latin typeface="Comic Sans MS" pitchFamily="66" charset="0"/>
              </a:rPr>
              <a:t>improvisation</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What is the name of a device used to muffle or soften the tone of a musical instrument? </a:t>
            </a:r>
            <a:r>
              <a:rPr lang="en-US" sz="2700" dirty="0">
                <a:solidFill>
                  <a:srgbClr val="FF0000"/>
                </a:solidFill>
                <a:latin typeface="Comic Sans MS" pitchFamily="66" charset="0"/>
              </a:rPr>
              <a:t>mute</a:t>
            </a:r>
            <a:br>
              <a:rPr lang="en-US" sz="2700" dirty="0">
                <a:solidFill>
                  <a:srgbClr val="FF0000"/>
                </a:solidFill>
                <a:latin typeface="Comic Sans MS" pitchFamily="66" charset="0"/>
              </a:rPr>
            </a:br>
            <a:endParaRPr lang="en-US" sz="2700" b="1" dirty="0">
              <a:solidFill>
                <a:srgbClr val="FF0000"/>
              </a:solidFill>
              <a:latin typeface="Comic Sans MS" pitchFamily="66" charset="0"/>
            </a:endParaRPr>
          </a:p>
        </p:txBody>
      </p:sp>
    </p:spTree>
    <p:extLst>
      <p:ext uri="{BB962C8B-B14F-4D97-AF65-F5344CB8AC3E}">
        <p14:creationId xmlns:p14="http://schemas.microsoft.com/office/powerpoint/2010/main" val="42743740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81000" y="76200"/>
            <a:ext cx="8305800" cy="6248400"/>
          </a:xfrm>
        </p:spPr>
        <p:txBody>
          <a:bodyPr>
            <a:normAutofit/>
          </a:bodyPr>
          <a:lstStyle/>
          <a:p>
            <a:pPr algn="l"/>
            <a:r>
              <a:rPr lang="en-US" sz="3600" b="1" dirty="0" err="1">
                <a:latin typeface="Comic Sans MS" pitchFamily="66" charset="0"/>
              </a:rPr>
              <a:t>Lassus</a:t>
            </a:r>
            <a:br>
              <a:rPr lang="en-US" sz="2700" dirty="0">
                <a:latin typeface="Comic Sans MS" pitchFamily="66" charset="0"/>
              </a:rPr>
            </a:br>
            <a:r>
              <a:rPr lang="en-US" sz="2700" dirty="0">
                <a:latin typeface="Comic Sans MS" pitchFamily="66" charset="0"/>
              </a:rPr>
              <a:t> </a:t>
            </a:r>
            <a:br>
              <a:rPr lang="en-US" sz="2700" dirty="0">
                <a:latin typeface="Comic Sans MS" pitchFamily="66" charset="0"/>
              </a:rPr>
            </a:br>
            <a:r>
              <a:rPr lang="en-US" sz="2700" dirty="0">
                <a:latin typeface="Comic Sans MS" pitchFamily="66" charset="0"/>
              </a:rPr>
              <a:t>What Italian term means “in the style </a:t>
            </a:r>
            <a:br>
              <a:rPr lang="en-US" sz="2700" dirty="0">
                <a:latin typeface="Comic Sans MS" pitchFamily="66" charset="0"/>
              </a:rPr>
            </a:br>
            <a:r>
              <a:rPr lang="en-US" sz="2700" dirty="0">
                <a:latin typeface="Comic Sans MS" pitchFamily="66" charset="0"/>
              </a:rPr>
              <a:t>of the chapel” and refers to music </a:t>
            </a:r>
            <a:br>
              <a:rPr lang="en-US" sz="2700" dirty="0">
                <a:latin typeface="Comic Sans MS" pitchFamily="66" charset="0"/>
              </a:rPr>
            </a:br>
            <a:r>
              <a:rPr lang="en-US" sz="2700" dirty="0">
                <a:latin typeface="Comic Sans MS" pitchFamily="66" charset="0"/>
              </a:rPr>
              <a:t>performed without instrumental accompaniment?</a:t>
            </a:r>
            <a:br>
              <a:rPr lang="en-US" sz="2700" dirty="0">
                <a:latin typeface="Comic Sans MS" pitchFamily="66" charset="0"/>
              </a:rPr>
            </a:br>
            <a:r>
              <a:rPr lang="en-US" sz="2700" dirty="0"/>
              <a:t> </a:t>
            </a:r>
            <a:br>
              <a:rPr lang="en-US" sz="2700" dirty="0">
                <a:latin typeface="Comic Sans MS" pitchFamily="66" charset="0"/>
              </a:rPr>
            </a:br>
            <a:br>
              <a:rPr lang="en-US" sz="2700" dirty="0">
                <a:latin typeface="Comic Sans MS" pitchFamily="66" charset="0"/>
              </a:rPr>
            </a:br>
            <a:r>
              <a:rPr lang="en-US" sz="2700" dirty="0">
                <a:latin typeface="Comic Sans MS" pitchFamily="66" charset="0"/>
              </a:rPr>
              <a:t>What is the term for the words of a song?</a:t>
            </a:r>
            <a:br>
              <a:rPr lang="en-US" sz="2700" dirty="0">
                <a:latin typeface="Comic Sans MS" pitchFamily="66" charset="0"/>
              </a:rPr>
            </a:br>
            <a:br>
              <a:rPr lang="en-US" sz="2700" dirty="0">
                <a:latin typeface="Comic Sans MS" pitchFamily="66" charset="0"/>
              </a:rPr>
            </a:br>
            <a:br>
              <a:rPr lang="en-US" sz="2700" dirty="0">
                <a:latin typeface="Comic Sans MS" pitchFamily="66" charset="0"/>
              </a:rPr>
            </a:br>
            <a:r>
              <a:rPr lang="en-US" sz="2700" dirty="0">
                <a:latin typeface="Comic Sans MS" pitchFamily="66" charset="0"/>
              </a:rPr>
              <a:t>What is the name for a secular (not religious) vocal piece for 2-8 parts, usually performed without instrumental accompaniment?</a:t>
            </a:r>
            <a:endParaRPr lang="en-US" sz="2700" b="1" dirty="0">
              <a:solidFill>
                <a:srgbClr val="FF0000"/>
              </a:solidFill>
              <a:latin typeface="Comic Sans MS" pitchFamily="66" charset="0"/>
            </a:endParaRPr>
          </a:p>
        </p:txBody>
      </p:sp>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57800" y="3429000"/>
            <a:ext cx="3429000" cy="1981200"/>
          </a:xfrm>
        </p:spPr>
        <p:txBody>
          <a:bodyPr>
            <a:noAutofit/>
          </a:bodyPr>
          <a:lstStyle/>
          <a:p>
            <a:pPr algn="l"/>
            <a:r>
              <a:rPr lang="en-US" sz="5400" dirty="0">
                <a:latin typeface="Comic Sans MS" pitchFamily="66" charset="0"/>
              </a:rPr>
              <a:t>Musical </a:t>
            </a:r>
            <a:br>
              <a:rPr lang="en-US" sz="5400" dirty="0">
                <a:latin typeface="Comic Sans MS" pitchFamily="66" charset="0"/>
              </a:rPr>
            </a:br>
            <a:r>
              <a:rPr lang="en-US" sz="5400" dirty="0">
                <a:latin typeface="Comic Sans MS" pitchFamily="66" charset="0"/>
              </a:rPr>
              <a:t>Postcards</a:t>
            </a:r>
            <a:br>
              <a:rPr lang="en-US" sz="5400" dirty="0">
                <a:latin typeface="Comic Sans MS" pitchFamily="66" charset="0"/>
              </a:rPr>
            </a:br>
            <a:r>
              <a:rPr lang="en-US" sz="5400" dirty="0">
                <a:latin typeface="Comic Sans MS" pitchFamily="66" charset="0"/>
              </a:rPr>
              <a:t>Review</a:t>
            </a:r>
          </a:p>
        </p:txBody>
      </p:sp>
      <p:grpSp>
        <p:nvGrpSpPr>
          <p:cNvPr id="1029" name="Group 5"/>
          <p:cNvGrpSpPr>
            <a:grpSpLocks noChangeAspect="1"/>
          </p:cNvGrpSpPr>
          <p:nvPr/>
        </p:nvGrpSpPr>
        <p:grpSpPr bwMode="auto">
          <a:xfrm>
            <a:off x="4724400" y="152400"/>
            <a:ext cx="2514600" cy="1448199"/>
            <a:chOff x="2797" y="1140"/>
            <a:chExt cx="1528" cy="880"/>
          </a:xfrm>
          <a:solidFill>
            <a:schemeClr val="tx1"/>
          </a:solidFill>
        </p:grpSpPr>
        <p:sp>
          <p:nvSpPr>
            <p:cNvPr id="8" name="Freeform 13"/>
            <p:cNvSpPr>
              <a:spLocks/>
            </p:cNvSpPr>
            <p:nvPr/>
          </p:nvSpPr>
          <p:spPr bwMode="auto">
            <a:xfrm>
              <a:off x="3030" y="1140"/>
              <a:ext cx="294" cy="39"/>
            </a:xfrm>
            <a:custGeom>
              <a:avLst/>
              <a:gdLst/>
              <a:ahLst/>
              <a:cxnLst>
                <a:cxn ang="0">
                  <a:pos x="48" y="39"/>
                </a:cxn>
                <a:cxn ang="0">
                  <a:pos x="57" y="39"/>
                </a:cxn>
                <a:cxn ang="0">
                  <a:pos x="64" y="37"/>
                </a:cxn>
                <a:cxn ang="0">
                  <a:pos x="75" y="37"/>
                </a:cxn>
                <a:cxn ang="0">
                  <a:pos x="90" y="37"/>
                </a:cxn>
                <a:cxn ang="0">
                  <a:pos x="101" y="35"/>
                </a:cxn>
                <a:cxn ang="0">
                  <a:pos x="108" y="35"/>
                </a:cxn>
                <a:cxn ang="0">
                  <a:pos x="115" y="35"/>
                </a:cxn>
                <a:cxn ang="0">
                  <a:pos x="124" y="35"/>
                </a:cxn>
                <a:cxn ang="0">
                  <a:pos x="132" y="35"/>
                </a:cxn>
                <a:cxn ang="0">
                  <a:pos x="141" y="33"/>
                </a:cxn>
                <a:cxn ang="0">
                  <a:pos x="148" y="33"/>
                </a:cxn>
                <a:cxn ang="0">
                  <a:pos x="157" y="33"/>
                </a:cxn>
                <a:cxn ang="0">
                  <a:pos x="164" y="31"/>
                </a:cxn>
                <a:cxn ang="0">
                  <a:pos x="173" y="31"/>
                </a:cxn>
                <a:cxn ang="0">
                  <a:pos x="181" y="31"/>
                </a:cxn>
                <a:cxn ang="0">
                  <a:pos x="188" y="31"/>
                </a:cxn>
                <a:cxn ang="0">
                  <a:pos x="195" y="31"/>
                </a:cxn>
                <a:cxn ang="0">
                  <a:pos x="202" y="31"/>
                </a:cxn>
                <a:cxn ang="0">
                  <a:pos x="213" y="31"/>
                </a:cxn>
                <a:cxn ang="0">
                  <a:pos x="226" y="31"/>
                </a:cxn>
                <a:cxn ang="0">
                  <a:pos x="237" y="31"/>
                </a:cxn>
                <a:cxn ang="0">
                  <a:pos x="244" y="31"/>
                </a:cxn>
                <a:cxn ang="0">
                  <a:pos x="252" y="31"/>
                </a:cxn>
                <a:cxn ang="0">
                  <a:pos x="263" y="31"/>
                </a:cxn>
                <a:cxn ang="0">
                  <a:pos x="273" y="31"/>
                </a:cxn>
                <a:cxn ang="0">
                  <a:pos x="281" y="31"/>
                </a:cxn>
                <a:cxn ang="0">
                  <a:pos x="288" y="31"/>
                </a:cxn>
                <a:cxn ang="0">
                  <a:pos x="292" y="30"/>
                </a:cxn>
                <a:cxn ang="0">
                  <a:pos x="241" y="2"/>
                </a:cxn>
                <a:cxn ang="0">
                  <a:pos x="237" y="0"/>
                </a:cxn>
                <a:cxn ang="0">
                  <a:pos x="232" y="0"/>
                </a:cxn>
                <a:cxn ang="0">
                  <a:pos x="223" y="0"/>
                </a:cxn>
                <a:cxn ang="0">
                  <a:pos x="210" y="0"/>
                </a:cxn>
                <a:cxn ang="0">
                  <a:pos x="202" y="0"/>
                </a:cxn>
                <a:cxn ang="0">
                  <a:pos x="195" y="0"/>
                </a:cxn>
                <a:cxn ang="0">
                  <a:pos x="186" y="0"/>
                </a:cxn>
                <a:cxn ang="0">
                  <a:pos x="179" y="0"/>
                </a:cxn>
                <a:cxn ang="0">
                  <a:pos x="170" y="0"/>
                </a:cxn>
                <a:cxn ang="0">
                  <a:pos x="161" y="0"/>
                </a:cxn>
                <a:cxn ang="0">
                  <a:pos x="152" y="0"/>
                </a:cxn>
                <a:cxn ang="0">
                  <a:pos x="142" y="2"/>
                </a:cxn>
                <a:cxn ang="0">
                  <a:pos x="133" y="2"/>
                </a:cxn>
                <a:cxn ang="0">
                  <a:pos x="124" y="2"/>
                </a:cxn>
                <a:cxn ang="0">
                  <a:pos x="115" y="2"/>
                </a:cxn>
                <a:cxn ang="0">
                  <a:pos x="106" y="2"/>
                </a:cxn>
                <a:cxn ang="0">
                  <a:pos x="97" y="2"/>
                </a:cxn>
                <a:cxn ang="0">
                  <a:pos x="88" y="2"/>
                </a:cxn>
                <a:cxn ang="0">
                  <a:pos x="81" y="2"/>
                </a:cxn>
                <a:cxn ang="0">
                  <a:pos x="73" y="4"/>
                </a:cxn>
                <a:cxn ang="0">
                  <a:pos x="64" y="4"/>
                </a:cxn>
                <a:cxn ang="0">
                  <a:pos x="59" y="4"/>
                </a:cxn>
                <a:cxn ang="0">
                  <a:pos x="48" y="6"/>
                </a:cxn>
                <a:cxn ang="0">
                  <a:pos x="39" y="6"/>
                </a:cxn>
                <a:cxn ang="0">
                  <a:pos x="35" y="8"/>
                </a:cxn>
                <a:cxn ang="0">
                  <a:pos x="22" y="15"/>
                </a:cxn>
                <a:cxn ang="0">
                  <a:pos x="11" y="24"/>
                </a:cxn>
                <a:cxn ang="0">
                  <a:pos x="4" y="33"/>
                </a:cxn>
                <a:cxn ang="0">
                  <a:pos x="0" y="37"/>
                </a:cxn>
                <a:cxn ang="0">
                  <a:pos x="48" y="39"/>
                </a:cxn>
              </a:cxnLst>
              <a:rect l="0" t="0" r="r" b="b"/>
              <a:pathLst>
                <a:path w="294" h="39">
                  <a:moveTo>
                    <a:pt x="48" y="39"/>
                  </a:moveTo>
                  <a:lnTo>
                    <a:pt x="48" y="39"/>
                  </a:lnTo>
                  <a:lnTo>
                    <a:pt x="53" y="39"/>
                  </a:lnTo>
                  <a:lnTo>
                    <a:pt x="57" y="39"/>
                  </a:lnTo>
                  <a:lnTo>
                    <a:pt x="61" y="39"/>
                  </a:lnTo>
                  <a:lnTo>
                    <a:pt x="64" y="37"/>
                  </a:lnTo>
                  <a:lnTo>
                    <a:pt x="71" y="37"/>
                  </a:lnTo>
                  <a:lnTo>
                    <a:pt x="75" y="37"/>
                  </a:lnTo>
                  <a:lnTo>
                    <a:pt x="82" y="37"/>
                  </a:lnTo>
                  <a:lnTo>
                    <a:pt x="90" y="37"/>
                  </a:lnTo>
                  <a:lnTo>
                    <a:pt x="97" y="37"/>
                  </a:lnTo>
                  <a:lnTo>
                    <a:pt x="101" y="35"/>
                  </a:lnTo>
                  <a:lnTo>
                    <a:pt x="104" y="35"/>
                  </a:lnTo>
                  <a:lnTo>
                    <a:pt x="108" y="35"/>
                  </a:lnTo>
                  <a:lnTo>
                    <a:pt x="111" y="35"/>
                  </a:lnTo>
                  <a:lnTo>
                    <a:pt x="115" y="35"/>
                  </a:lnTo>
                  <a:lnTo>
                    <a:pt x="119" y="35"/>
                  </a:lnTo>
                  <a:lnTo>
                    <a:pt x="124" y="35"/>
                  </a:lnTo>
                  <a:lnTo>
                    <a:pt x="128" y="35"/>
                  </a:lnTo>
                  <a:lnTo>
                    <a:pt x="132" y="35"/>
                  </a:lnTo>
                  <a:lnTo>
                    <a:pt x="135" y="35"/>
                  </a:lnTo>
                  <a:lnTo>
                    <a:pt x="141" y="33"/>
                  </a:lnTo>
                  <a:lnTo>
                    <a:pt x="144" y="33"/>
                  </a:lnTo>
                  <a:lnTo>
                    <a:pt x="148" y="33"/>
                  </a:lnTo>
                  <a:lnTo>
                    <a:pt x="152" y="33"/>
                  </a:lnTo>
                  <a:lnTo>
                    <a:pt x="157" y="33"/>
                  </a:lnTo>
                  <a:lnTo>
                    <a:pt x="161" y="33"/>
                  </a:lnTo>
                  <a:lnTo>
                    <a:pt x="164" y="31"/>
                  </a:lnTo>
                  <a:lnTo>
                    <a:pt x="168" y="31"/>
                  </a:lnTo>
                  <a:lnTo>
                    <a:pt x="173" y="31"/>
                  </a:lnTo>
                  <a:lnTo>
                    <a:pt x="177" y="31"/>
                  </a:lnTo>
                  <a:lnTo>
                    <a:pt x="181" y="31"/>
                  </a:lnTo>
                  <a:lnTo>
                    <a:pt x="184" y="31"/>
                  </a:lnTo>
                  <a:lnTo>
                    <a:pt x="188" y="31"/>
                  </a:lnTo>
                  <a:lnTo>
                    <a:pt x="192" y="31"/>
                  </a:lnTo>
                  <a:lnTo>
                    <a:pt x="195" y="31"/>
                  </a:lnTo>
                  <a:lnTo>
                    <a:pt x="199" y="31"/>
                  </a:lnTo>
                  <a:lnTo>
                    <a:pt x="202" y="31"/>
                  </a:lnTo>
                  <a:lnTo>
                    <a:pt x="206" y="31"/>
                  </a:lnTo>
                  <a:lnTo>
                    <a:pt x="213" y="31"/>
                  </a:lnTo>
                  <a:lnTo>
                    <a:pt x="221" y="31"/>
                  </a:lnTo>
                  <a:lnTo>
                    <a:pt x="226" y="31"/>
                  </a:lnTo>
                  <a:lnTo>
                    <a:pt x="232" y="31"/>
                  </a:lnTo>
                  <a:lnTo>
                    <a:pt x="237" y="31"/>
                  </a:lnTo>
                  <a:lnTo>
                    <a:pt x="243" y="31"/>
                  </a:lnTo>
                  <a:lnTo>
                    <a:pt x="244" y="31"/>
                  </a:lnTo>
                  <a:lnTo>
                    <a:pt x="250" y="31"/>
                  </a:lnTo>
                  <a:lnTo>
                    <a:pt x="252" y="31"/>
                  </a:lnTo>
                  <a:lnTo>
                    <a:pt x="257" y="31"/>
                  </a:lnTo>
                  <a:lnTo>
                    <a:pt x="263" y="31"/>
                  </a:lnTo>
                  <a:lnTo>
                    <a:pt x="268" y="31"/>
                  </a:lnTo>
                  <a:lnTo>
                    <a:pt x="273" y="31"/>
                  </a:lnTo>
                  <a:lnTo>
                    <a:pt x="277" y="31"/>
                  </a:lnTo>
                  <a:lnTo>
                    <a:pt x="281" y="31"/>
                  </a:lnTo>
                  <a:lnTo>
                    <a:pt x="284" y="31"/>
                  </a:lnTo>
                  <a:lnTo>
                    <a:pt x="288" y="31"/>
                  </a:lnTo>
                  <a:lnTo>
                    <a:pt x="292" y="30"/>
                  </a:lnTo>
                  <a:lnTo>
                    <a:pt x="292" y="30"/>
                  </a:lnTo>
                  <a:lnTo>
                    <a:pt x="294" y="30"/>
                  </a:lnTo>
                  <a:lnTo>
                    <a:pt x="241" y="2"/>
                  </a:lnTo>
                  <a:lnTo>
                    <a:pt x="239" y="0"/>
                  </a:lnTo>
                  <a:lnTo>
                    <a:pt x="237" y="0"/>
                  </a:lnTo>
                  <a:lnTo>
                    <a:pt x="235" y="0"/>
                  </a:lnTo>
                  <a:lnTo>
                    <a:pt x="232" y="0"/>
                  </a:lnTo>
                  <a:lnTo>
                    <a:pt x="228" y="0"/>
                  </a:lnTo>
                  <a:lnTo>
                    <a:pt x="223" y="0"/>
                  </a:lnTo>
                  <a:lnTo>
                    <a:pt x="215" y="0"/>
                  </a:lnTo>
                  <a:lnTo>
                    <a:pt x="210" y="0"/>
                  </a:lnTo>
                  <a:lnTo>
                    <a:pt x="206" y="0"/>
                  </a:lnTo>
                  <a:lnTo>
                    <a:pt x="202" y="0"/>
                  </a:lnTo>
                  <a:lnTo>
                    <a:pt x="199" y="0"/>
                  </a:lnTo>
                  <a:lnTo>
                    <a:pt x="195" y="0"/>
                  </a:lnTo>
                  <a:lnTo>
                    <a:pt x="190" y="0"/>
                  </a:lnTo>
                  <a:lnTo>
                    <a:pt x="186" y="0"/>
                  </a:lnTo>
                  <a:lnTo>
                    <a:pt x="182" y="0"/>
                  </a:lnTo>
                  <a:lnTo>
                    <a:pt x="179" y="0"/>
                  </a:lnTo>
                  <a:lnTo>
                    <a:pt x="173" y="0"/>
                  </a:lnTo>
                  <a:lnTo>
                    <a:pt x="170" y="0"/>
                  </a:lnTo>
                  <a:lnTo>
                    <a:pt x="164" y="0"/>
                  </a:lnTo>
                  <a:lnTo>
                    <a:pt x="161" y="0"/>
                  </a:lnTo>
                  <a:lnTo>
                    <a:pt x="157" y="0"/>
                  </a:lnTo>
                  <a:lnTo>
                    <a:pt x="152" y="0"/>
                  </a:lnTo>
                  <a:lnTo>
                    <a:pt x="148" y="0"/>
                  </a:lnTo>
                  <a:lnTo>
                    <a:pt x="142" y="2"/>
                  </a:lnTo>
                  <a:lnTo>
                    <a:pt x="137" y="2"/>
                  </a:lnTo>
                  <a:lnTo>
                    <a:pt x="133" y="2"/>
                  </a:lnTo>
                  <a:lnTo>
                    <a:pt x="128" y="2"/>
                  </a:lnTo>
                  <a:lnTo>
                    <a:pt x="124" y="2"/>
                  </a:lnTo>
                  <a:lnTo>
                    <a:pt x="119" y="2"/>
                  </a:lnTo>
                  <a:lnTo>
                    <a:pt x="115" y="2"/>
                  </a:lnTo>
                  <a:lnTo>
                    <a:pt x="110" y="2"/>
                  </a:lnTo>
                  <a:lnTo>
                    <a:pt x="106" y="2"/>
                  </a:lnTo>
                  <a:lnTo>
                    <a:pt x="101" y="2"/>
                  </a:lnTo>
                  <a:lnTo>
                    <a:pt x="97" y="2"/>
                  </a:lnTo>
                  <a:lnTo>
                    <a:pt x="91" y="2"/>
                  </a:lnTo>
                  <a:lnTo>
                    <a:pt x="88" y="2"/>
                  </a:lnTo>
                  <a:lnTo>
                    <a:pt x="84" y="2"/>
                  </a:lnTo>
                  <a:lnTo>
                    <a:pt x="81" y="2"/>
                  </a:lnTo>
                  <a:lnTo>
                    <a:pt x="75" y="2"/>
                  </a:lnTo>
                  <a:lnTo>
                    <a:pt x="73" y="4"/>
                  </a:lnTo>
                  <a:lnTo>
                    <a:pt x="70" y="4"/>
                  </a:lnTo>
                  <a:lnTo>
                    <a:pt x="64" y="4"/>
                  </a:lnTo>
                  <a:lnTo>
                    <a:pt x="61" y="4"/>
                  </a:lnTo>
                  <a:lnTo>
                    <a:pt x="59" y="4"/>
                  </a:lnTo>
                  <a:lnTo>
                    <a:pt x="51" y="4"/>
                  </a:lnTo>
                  <a:lnTo>
                    <a:pt x="48" y="6"/>
                  </a:lnTo>
                  <a:lnTo>
                    <a:pt x="42" y="6"/>
                  </a:lnTo>
                  <a:lnTo>
                    <a:pt x="39" y="6"/>
                  </a:lnTo>
                  <a:lnTo>
                    <a:pt x="35" y="8"/>
                  </a:lnTo>
                  <a:lnTo>
                    <a:pt x="35" y="8"/>
                  </a:lnTo>
                  <a:lnTo>
                    <a:pt x="28" y="11"/>
                  </a:lnTo>
                  <a:lnTo>
                    <a:pt x="22" y="15"/>
                  </a:lnTo>
                  <a:lnTo>
                    <a:pt x="17" y="20"/>
                  </a:lnTo>
                  <a:lnTo>
                    <a:pt x="11" y="24"/>
                  </a:lnTo>
                  <a:lnTo>
                    <a:pt x="8" y="30"/>
                  </a:lnTo>
                  <a:lnTo>
                    <a:pt x="4" y="33"/>
                  </a:lnTo>
                  <a:lnTo>
                    <a:pt x="0" y="35"/>
                  </a:lnTo>
                  <a:lnTo>
                    <a:pt x="0" y="37"/>
                  </a:lnTo>
                  <a:lnTo>
                    <a:pt x="48" y="39"/>
                  </a:lnTo>
                  <a:lnTo>
                    <a:pt x="48" y="39"/>
                  </a:lnTo>
                  <a:close/>
                </a:path>
              </a:pathLst>
            </a:custGeom>
            <a:grp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0" name="Freeform 16"/>
            <p:cNvSpPr>
              <a:spLocks/>
            </p:cNvSpPr>
            <p:nvPr/>
          </p:nvSpPr>
          <p:spPr bwMode="auto">
            <a:xfrm>
              <a:off x="3101" y="1306"/>
              <a:ext cx="164" cy="51"/>
            </a:xfrm>
            <a:custGeom>
              <a:avLst/>
              <a:gdLst/>
              <a:ahLst/>
              <a:cxnLst>
                <a:cxn ang="0">
                  <a:pos x="53" y="51"/>
                </a:cxn>
                <a:cxn ang="0">
                  <a:pos x="137" y="29"/>
                </a:cxn>
                <a:cxn ang="0">
                  <a:pos x="164" y="22"/>
                </a:cxn>
                <a:cxn ang="0">
                  <a:pos x="133" y="0"/>
                </a:cxn>
                <a:cxn ang="0">
                  <a:pos x="35" y="15"/>
                </a:cxn>
                <a:cxn ang="0">
                  <a:pos x="0" y="40"/>
                </a:cxn>
                <a:cxn ang="0">
                  <a:pos x="53" y="51"/>
                </a:cxn>
                <a:cxn ang="0">
                  <a:pos x="53" y="51"/>
                </a:cxn>
              </a:cxnLst>
              <a:rect l="0" t="0" r="r" b="b"/>
              <a:pathLst>
                <a:path w="164" h="51">
                  <a:moveTo>
                    <a:pt x="53" y="51"/>
                  </a:moveTo>
                  <a:lnTo>
                    <a:pt x="137" y="29"/>
                  </a:lnTo>
                  <a:lnTo>
                    <a:pt x="164" y="22"/>
                  </a:lnTo>
                  <a:lnTo>
                    <a:pt x="133" y="0"/>
                  </a:lnTo>
                  <a:lnTo>
                    <a:pt x="35" y="15"/>
                  </a:lnTo>
                  <a:lnTo>
                    <a:pt x="0" y="40"/>
                  </a:lnTo>
                  <a:lnTo>
                    <a:pt x="53" y="51"/>
                  </a:lnTo>
                  <a:lnTo>
                    <a:pt x="53" y="51"/>
                  </a:lnTo>
                  <a:close/>
                </a:path>
              </a:pathLst>
            </a:custGeom>
            <a:grp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1" name="Freeform 17"/>
            <p:cNvSpPr>
              <a:spLocks/>
            </p:cNvSpPr>
            <p:nvPr/>
          </p:nvSpPr>
          <p:spPr bwMode="auto">
            <a:xfrm>
              <a:off x="3666" y="1146"/>
              <a:ext cx="548" cy="173"/>
            </a:xfrm>
            <a:custGeom>
              <a:avLst/>
              <a:gdLst/>
              <a:ahLst/>
              <a:cxnLst>
                <a:cxn ang="0">
                  <a:pos x="7" y="145"/>
                </a:cxn>
                <a:cxn ang="0">
                  <a:pos x="18" y="124"/>
                </a:cxn>
                <a:cxn ang="0">
                  <a:pos x="31" y="105"/>
                </a:cxn>
                <a:cxn ang="0">
                  <a:pos x="45" y="89"/>
                </a:cxn>
                <a:cxn ang="0">
                  <a:pos x="60" y="75"/>
                </a:cxn>
                <a:cxn ang="0">
                  <a:pos x="76" y="60"/>
                </a:cxn>
                <a:cxn ang="0">
                  <a:pos x="93" y="49"/>
                </a:cxn>
                <a:cxn ang="0">
                  <a:pos x="109" y="40"/>
                </a:cxn>
                <a:cxn ang="0">
                  <a:pos x="129" y="33"/>
                </a:cxn>
                <a:cxn ang="0">
                  <a:pos x="147" y="29"/>
                </a:cxn>
                <a:cxn ang="0">
                  <a:pos x="167" y="25"/>
                </a:cxn>
                <a:cxn ang="0">
                  <a:pos x="185" y="27"/>
                </a:cxn>
                <a:cxn ang="0">
                  <a:pos x="207" y="29"/>
                </a:cxn>
                <a:cxn ang="0">
                  <a:pos x="227" y="33"/>
                </a:cxn>
                <a:cxn ang="0">
                  <a:pos x="247" y="40"/>
                </a:cxn>
                <a:cxn ang="0">
                  <a:pos x="267" y="51"/>
                </a:cxn>
                <a:cxn ang="0">
                  <a:pos x="287" y="64"/>
                </a:cxn>
                <a:cxn ang="0">
                  <a:pos x="305" y="73"/>
                </a:cxn>
                <a:cxn ang="0">
                  <a:pos x="322" y="82"/>
                </a:cxn>
                <a:cxn ang="0">
                  <a:pos x="338" y="87"/>
                </a:cxn>
                <a:cxn ang="0">
                  <a:pos x="355" y="93"/>
                </a:cxn>
                <a:cxn ang="0">
                  <a:pos x="378" y="100"/>
                </a:cxn>
                <a:cxn ang="0">
                  <a:pos x="402" y="102"/>
                </a:cxn>
                <a:cxn ang="0">
                  <a:pos x="422" y="100"/>
                </a:cxn>
                <a:cxn ang="0">
                  <a:pos x="442" y="95"/>
                </a:cxn>
                <a:cxn ang="0">
                  <a:pos x="458" y="87"/>
                </a:cxn>
                <a:cxn ang="0">
                  <a:pos x="475" y="73"/>
                </a:cxn>
                <a:cxn ang="0">
                  <a:pos x="497" y="45"/>
                </a:cxn>
                <a:cxn ang="0">
                  <a:pos x="509" y="22"/>
                </a:cxn>
                <a:cxn ang="0">
                  <a:pos x="517" y="4"/>
                </a:cxn>
                <a:cxn ang="0">
                  <a:pos x="548" y="24"/>
                </a:cxn>
                <a:cxn ang="0">
                  <a:pos x="544" y="33"/>
                </a:cxn>
                <a:cxn ang="0">
                  <a:pos x="535" y="47"/>
                </a:cxn>
                <a:cxn ang="0">
                  <a:pos x="524" y="65"/>
                </a:cxn>
                <a:cxn ang="0">
                  <a:pos x="509" y="85"/>
                </a:cxn>
                <a:cxn ang="0">
                  <a:pos x="491" y="105"/>
                </a:cxn>
                <a:cxn ang="0">
                  <a:pos x="471" y="122"/>
                </a:cxn>
                <a:cxn ang="0">
                  <a:pos x="447" y="133"/>
                </a:cxn>
                <a:cxn ang="0">
                  <a:pos x="420" y="136"/>
                </a:cxn>
                <a:cxn ang="0">
                  <a:pos x="395" y="136"/>
                </a:cxn>
                <a:cxn ang="0">
                  <a:pos x="371" y="135"/>
                </a:cxn>
                <a:cxn ang="0">
                  <a:pos x="347" y="129"/>
                </a:cxn>
                <a:cxn ang="0">
                  <a:pos x="327" y="122"/>
                </a:cxn>
                <a:cxn ang="0">
                  <a:pos x="307" y="113"/>
                </a:cxn>
                <a:cxn ang="0">
                  <a:pos x="287" y="102"/>
                </a:cxn>
                <a:cxn ang="0">
                  <a:pos x="267" y="91"/>
                </a:cxn>
                <a:cxn ang="0">
                  <a:pos x="247" y="82"/>
                </a:cxn>
                <a:cxn ang="0">
                  <a:pos x="227" y="75"/>
                </a:cxn>
                <a:cxn ang="0">
                  <a:pos x="207" y="65"/>
                </a:cxn>
                <a:cxn ang="0">
                  <a:pos x="187" y="62"/>
                </a:cxn>
                <a:cxn ang="0">
                  <a:pos x="167" y="58"/>
                </a:cxn>
                <a:cxn ang="0">
                  <a:pos x="147" y="60"/>
                </a:cxn>
                <a:cxn ang="0">
                  <a:pos x="129" y="62"/>
                </a:cxn>
                <a:cxn ang="0">
                  <a:pos x="113" y="69"/>
                </a:cxn>
                <a:cxn ang="0">
                  <a:pos x="98" y="82"/>
                </a:cxn>
                <a:cxn ang="0">
                  <a:pos x="83" y="95"/>
                </a:cxn>
                <a:cxn ang="0">
                  <a:pos x="71" y="111"/>
                </a:cxn>
                <a:cxn ang="0">
                  <a:pos x="60" y="127"/>
                </a:cxn>
                <a:cxn ang="0">
                  <a:pos x="51" y="142"/>
                </a:cxn>
                <a:cxn ang="0">
                  <a:pos x="40" y="162"/>
                </a:cxn>
                <a:cxn ang="0">
                  <a:pos x="34" y="173"/>
                </a:cxn>
              </a:cxnLst>
              <a:rect l="0" t="0" r="r" b="b"/>
              <a:pathLst>
                <a:path w="548" h="173">
                  <a:moveTo>
                    <a:pt x="0" y="162"/>
                  </a:moveTo>
                  <a:lnTo>
                    <a:pt x="3" y="156"/>
                  </a:lnTo>
                  <a:lnTo>
                    <a:pt x="5" y="151"/>
                  </a:lnTo>
                  <a:lnTo>
                    <a:pt x="7" y="145"/>
                  </a:lnTo>
                  <a:lnTo>
                    <a:pt x="11" y="140"/>
                  </a:lnTo>
                  <a:lnTo>
                    <a:pt x="12" y="135"/>
                  </a:lnTo>
                  <a:lnTo>
                    <a:pt x="16" y="129"/>
                  </a:lnTo>
                  <a:lnTo>
                    <a:pt x="18" y="124"/>
                  </a:lnTo>
                  <a:lnTo>
                    <a:pt x="22" y="120"/>
                  </a:lnTo>
                  <a:lnTo>
                    <a:pt x="23" y="115"/>
                  </a:lnTo>
                  <a:lnTo>
                    <a:pt x="27" y="111"/>
                  </a:lnTo>
                  <a:lnTo>
                    <a:pt x="31" y="105"/>
                  </a:lnTo>
                  <a:lnTo>
                    <a:pt x="34" y="102"/>
                  </a:lnTo>
                  <a:lnTo>
                    <a:pt x="38" y="98"/>
                  </a:lnTo>
                  <a:lnTo>
                    <a:pt x="42" y="93"/>
                  </a:lnTo>
                  <a:lnTo>
                    <a:pt x="45" y="89"/>
                  </a:lnTo>
                  <a:lnTo>
                    <a:pt x="49" y="85"/>
                  </a:lnTo>
                  <a:lnTo>
                    <a:pt x="52" y="82"/>
                  </a:lnTo>
                  <a:lnTo>
                    <a:pt x="56" y="78"/>
                  </a:lnTo>
                  <a:lnTo>
                    <a:pt x="60" y="75"/>
                  </a:lnTo>
                  <a:lnTo>
                    <a:pt x="63" y="71"/>
                  </a:lnTo>
                  <a:lnTo>
                    <a:pt x="67" y="67"/>
                  </a:lnTo>
                  <a:lnTo>
                    <a:pt x="71" y="64"/>
                  </a:lnTo>
                  <a:lnTo>
                    <a:pt x="76" y="60"/>
                  </a:lnTo>
                  <a:lnTo>
                    <a:pt x="80" y="58"/>
                  </a:lnTo>
                  <a:lnTo>
                    <a:pt x="83" y="54"/>
                  </a:lnTo>
                  <a:lnTo>
                    <a:pt x="87" y="53"/>
                  </a:lnTo>
                  <a:lnTo>
                    <a:pt x="93" y="49"/>
                  </a:lnTo>
                  <a:lnTo>
                    <a:pt x="96" y="47"/>
                  </a:lnTo>
                  <a:lnTo>
                    <a:pt x="100" y="45"/>
                  </a:lnTo>
                  <a:lnTo>
                    <a:pt x="105" y="44"/>
                  </a:lnTo>
                  <a:lnTo>
                    <a:pt x="109" y="40"/>
                  </a:lnTo>
                  <a:lnTo>
                    <a:pt x="114" y="40"/>
                  </a:lnTo>
                  <a:lnTo>
                    <a:pt x="118" y="38"/>
                  </a:lnTo>
                  <a:lnTo>
                    <a:pt x="123" y="36"/>
                  </a:lnTo>
                  <a:lnTo>
                    <a:pt x="129" y="33"/>
                  </a:lnTo>
                  <a:lnTo>
                    <a:pt x="133" y="33"/>
                  </a:lnTo>
                  <a:lnTo>
                    <a:pt x="138" y="31"/>
                  </a:lnTo>
                  <a:lnTo>
                    <a:pt x="143" y="31"/>
                  </a:lnTo>
                  <a:lnTo>
                    <a:pt x="147" y="29"/>
                  </a:lnTo>
                  <a:lnTo>
                    <a:pt x="153" y="29"/>
                  </a:lnTo>
                  <a:lnTo>
                    <a:pt x="156" y="27"/>
                  </a:lnTo>
                  <a:lnTo>
                    <a:pt x="162" y="25"/>
                  </a:lnTo>
                  <a:lnTo>
                    <a:pt x="167" y="25"/>
                  </a:lnTo>
                  <a:lnTo>
                    <a:pt x="171" y="25"/>
                  </a:lnTo>
                  <a:lnTo>
                    <a:pt x="176" y="25"/>
                  </a:lnTo>
                  <a:lnTo>
                    <a:pt x="182" y="25"/>
                  </a:lnTo>
                  <a:lnTo>
                    <a:pt x="185" y="27"/>
                  </a:lnTo>
                  <a:lnTo>
                    <a:pt x="193" y="27"/>
                  </a:lnTo>
                  <a:lnTo>
                    <a:pt x="196" y="27"/>
                  </a:lnTo>
                  <a:lnTo>
                    <a:pt x="202" y="27"/>
                  </a:lnTo>
                  <a:lnTo>
                    <a:pt x="207" y="29"/>
                  </a:lnTo>
                  <a:lnTo>
                    <a:pt x="213" y="29"/>
                  </a:lnTo>
                  <a:lnTo>
                    <a:pt x="216" y="31"/>
                  </a:lnTo>
                  <a:lnTo>
                    <a:pt x="222" y="31"/>
                  </a:lnTo>
                  <a:lnTo>
                    <a:pt x="227" y="33"/>
                  </a:lnTo>
                  <a:lnTo>
                    <a:pt x="233" y="36"/>
                  </a:lnTo>
                  <a:lnTo>
                    <a:pt x="238" y="36"/>
                  </a:lnTo>
                  <a:lnTo>
                    <a:pt x="242" y="38"/>
                  </a:lnTo>
                  <a:lnTo>
                    <a:pt x="247" y="40"/>
                  </a:lnTo>
                  <a:lnTo>
                    <a:pt x="253" y="44"/>
                  </a:lnTo>
                  <a:lnTo>
                    <a:pt x="256" y="45"/>
                  </a:lnTo>
                  <a:lnTo>
                    <a:pt x="264" y="49"/>
                  </a:lnTo>
                  <a:lnTo>
                    <a:pt x="267" y="51"/>
                  </a:lnTo>
                  <a:lnTo>
                    <a:pt x="273" y="54"/>
                  </a:lnTo>
                  <a:lnTo>
                    <a:pt x="278" y="58"/>
                  </a:lnTo>
                  <a:lnTo>
                    <a:pt x="284" y="60"/>
                  </a:lnTo>
                  <a:lnTo>
                    <a:pt x="287" y="64"/>
                  </a:lnTo>
                  <a:lnTo>
                    <a:pt x="293" y="65"/>
                  </a:lnTo>
                  <a:lnTo>
                    <a:pt x="296" y="67"/>
                  </a:lnTo>
                  <a:lnTo>
                    <a:pt x="302" y="71"/>
                  </a:lnTo>
                  <a:lnTo>
                    <a:pt x="305" y="73"/>
                  </a:lnTo>
                  <a:lnTo>
                    <a:pt x="311" y="75"/>
                  </a:lnTo>
                  <a:lnTo>
                    <a:pt x="315" y="76"/>
                  </a:lnTo>
                  <a:lnTo>
                    <a:pt x="318" y="78"/>
                  </a:lnTo>
                  <a:lnTo>
                    <a:pt x="322" y="82"/>
                  </a:lnTo>
                  <a:lnTo>
                    <a:pt x="327" y="84"/>
                  </a:lnTo>
                  <a:lnTo>
                    <a:pt x="331" y="84"/>
                  </a:lnTo>
                  <a:lnTo>
                    <a:pt x="335" y="85"/>
                  </a:lnTo>
                  <a:lnTo>
                    <a:pt x="338" y="87"/>
                  </a:lnTo>
                  <a:lnTo>
                    <a:pt x="344" y="89"/>
                  </a:lnTo>
                  <a:lnTo>
                    <a:pt x="347" y="91"/>
                  </a:lnTo>
                  <a:lnTo>
                    <a:pt x="351" y="91"/>
                  </a:lnTo>
                  <a:lnTo>
                    <a:pt x="355" y="93"/>
                  </a:lnTo>
                  <a:lnTo>
                    <a:pt x="358" y="95"/>
                  </a:lnTo>
                  <a:lnTo>
                    <a:pt x="364" y="96"/>
                  </a:lnTo>
                  <a:lnTo>
                    <a:pt x="371" y="98"/>
                  </a:lnTo>
                  <a:lnTo>
                    <a:pt x="378" y="100"/>
                  </a:lnTo>
                  <a:lnTo>
                    <a:pt x="386" y="100"/>
                  </a:lnTo>
                  <a:lnTo>
                    <a:pt x="391" y="102"/>
                  </a:lnTo>
                  <a:lnTo>
                    <a:pt x="396" y="102"/>
                  </a:lnTo>
                  <a:lnTo>
                    <a:pt x="402" y="102"/>
                  </a:lnTo>
                  <a:lnTo>
                    <a:pt x="407" y="102"/>
                  </a:lnTo>
                  <a:lnTo>
                    <a:pt x="413" y="102"/>
                  </a:lnTo>
                  <a:lnTo>
                    <a:pt x="418" y="102"/>
                  </a:lnTo>
                  <a:lnTo>
                    <a:pt x="422" y="100"/>
                  </a:lnTo>
                  <a:lnTo>
                    <a:pt x="427" y="100"/>
                  </a:lnTo>
                  <a:lnTo>
                    <a:pt x="433" y="98"/>
                  </a:lnTo>
                  <a:lnTo>
                    <a:pt x="438" y="98"/>
                  </a:lnTo>
                  <a:lnTo>
                    <a:pt x="442" y="95"/>
                  </a:lnTo>
                  <a:lnTo>
                    <a:pt x="446" y="93"/>
                  </a:lnTo>
                  <a:lnTo>
                    <a:pt x="449" y="91"/>
                  </a:lnTo>
                  <a:lnTo>
                    <a:pt x="455" y="89"/>
                  </a:lnTo>
                  <a:lnTo>
                    <a:pt x="458" y="87"/>
                  </a:lnTo>
                  <a:lnTo>
                    <a:pt x="462" y="84"/>
                  </a:lnTo>
                  <a:lnTo>
                    <a:pt x="466" y="82"/>
                  </a:lnTo>
                  <a:lnTo>
                    <a:pt x="469" y="80"/>
                  </a:lnTo>
                  <a:lnTo>
                    <a:pt x="475" y="73"/>
                  </a:lnTo>
                  <a:lnTo>
                    <a:pt x="482" y="67"/>
                  </a:lnTo>
                  <a:lnTo>
                    <a:pt x="488" y="60"/>
                  </a:lnTo>
                  <a:lnTo>
                    <a:pt x="491" y="53"/>
                  </a:lnTo>
                  <a:lnTo>
                    <a:pt x="497" y="45"/>
                  </a:lnTo>
                  <a:lnTo>
                    <a:pt x="500" y="40"/>
                  </a:lnTo>
                  <a:lnTo>
                    <a:pt x="504" y="33"/>
                  </a:lnTo>
                  <a:lnTo>
                    <a:pt x="508" y="27"/>
                  </a:lnTo>
                  <a:lnTo>
                    <a:pt x="509" y="22"/>
                  </a:lnTo>
                  <a:lnTo>
                    <a:pt x="513" y="16"/>
                  </a:lnTo>
                  <a:lnTo>
                    <a:pt x="515" y="11"/>
                  </a:lnTo>
                  <a:lnTo>
                    <a:pt x="517" y="7"/>
                  </a:lnTo>
                  <a:lnTo>
                    <a:pt x="517" y="4"/>
                  </a:lnTo>
                  <a:lnTo>
                    <a:pt x="518" y="2"/>
                  </a:lnTo>
                  <a:lnTo>
                    <a:pt x="518" y="0"/>
                  </a:lnTo>
                  <a:lnTo>
                    <a:pt x="520" y="0"/>
                  </a:lnTo>
                  <a:lnTo>
                    <a:pt x="548" y="24"/>
                  </a:lnTo>
                  <a:lnTo>
                    <a:pt x="548" y="25"/>
                  </a:lnTo>
                  <a:lnTo>
                    <a:pt x="546" y="29"/>
                  </a:lnTo>
                  <a:lnTo>
                    <a:pt x="544" y="31"/>
                  </a:lnTo>
                  <a:lnTo>
                    <a:pt x="544" y="33"/>
                  </a:lnTo>
                  <a:lnTo>
                    <a:pt x="542" y="36"/>
                  </a:lnTo>
                  <a:lnTo>
                    <a:pt x="540" y="40"/>
                  </a:lnTo>
                  <a:lnTo>
                    <a:pt x="537" y="44"/>
                  </a:lnTo>
                  <a:lnTo>
                    <a:pt x="535" y="47"/>
                  </a:lnTo>
                  <a:lnTo>
                    <a:pt x="533" y="51"/>
                  </a:lnTo>
                  <a:lnTo>
                    <a:pt x="529" y="56"/>
                  </a:lnTo>
                  <a:lnTo>
                    <a:pt x="528" y="60"/>
                  </a:lnTo>
                  <a:lnTo>
                    <a:pt x="524" y="65"/>
                  </a:lnTo>
                  <a:lnTo>
                    <a:pt x="520" y="71"/>
                  </a:lnTo>
                  <a:lnTo>
                    <a:pt x="518" y="76"/>
                  </a:lnTo>
                  <a:lnTo>
                    <a:pt x="513" y="82"/>
                  </a:lnTo>
                  <a:lnTo>
                    <a:pt x="509" y="85"/>
                  </a:lnTo>
                  <a:lnTo>
                    <a:pt x="506" y="91"/>
                  </a:lnTo>
                  <a:lnTo>
                    <a:pt x="502" y="95"/>
                  </a:lnTo>
                  <a:lnTo>
                    <a:pt x="497" y="100"/>
                  </a:lnTo>
                  <a:lnTo>
                    <a:pt x="491" y="105"/>
                  </a:lnTo>
                  <a:lnTo>
                    <a:pt x="488" y="109"/>
                  </a:lnTo>
                  <a:lnTo>
                    <a:pt x="482" y="115"/>
                  </a:lnTo>
                  <a:lnTo>
                    <a:pt x="477" y="116"/>
                  </a:lnTo>
                  <a:lnTo>
                    <a:pt x="471" y="122"/>
                  </a:lnTo>
                  <a:lnTo>
                    <a:pt x="466" y="124"/>
                  </a:lnTo>
                  <a:lnTo>
                    <a:pt x="458" y="127"/>
                  </a:lnTo>
                  <a:lnTo>
                    <a:pt x="453" y="131"/>
                  </a:lnTo>
                  <a:lnTo>
                    <a:pt x="447" y="133"/>
                  </a:lnTo>
                  <a:lnTo>
                    <a:pt x="440" y="135"/>
                  </a:lnTo>
                  <a:lnTo>
                    <a:pt x="435" y="136"/>
                  </a:lnTo>
                  <a:lnTo>
                    <a:pt x="427" y="136"/>
                  </a:lnTo>
                  <a:lnTo>
                    <a:pt x="420" y="136"/>
                  </a:lnTo>
                  <a:lnTo>
                    <a:pt x="413" y="136"/>
                  </a:lnTo>
                  <a:lnTo>
                    <a:pt x="407" y="138"/>
                  </a:lnTo>
                  <a:lnTo>
                    <a:pt x="400" y="136"/>
                  </a:lnTo>
                  <a:lnTo>
                    <a:pt x="395" y="136"/>
                  </a:lnTo>
                  <a:lnTo>
                    <a:pt x="389" y="136"/>
                  </a:lnTo>
                  <a:lnTo>
                    <a:pt x="382" y="136"/>
                  </a:lnTo>
                  <a:lnTo>
                    <a:pt x="376" y="135"/>
                  </a:lnTo>
                  <a:lnTo>
                    <a:pt x="371" y="135"/>
                  </a:lnTo>
                  <a:lnTo>
                    <a:pt x="366" y="133"/>
                  </a:lnTo>
                  <a:lnTo>
                    <a:pt x="358" y="131"/>
                  </a:lnTo>
                  <a:lnTo>
                    <a:pt x="353" y="129"/>
                  </a:lnTo>
                  <a:lnTo>
                    <a:pt x="347" y="129"/>
                  </a:lnTo>
                  <a:lnTo>
                    <a:pt x="342" y="127"/>
                  </a:lnTo>
                  <a:lnTo>
                    <a:pt x="338" y="125"/>
                  </a:lnTo>
                  <a:lnTo>
                    <a:pt x="333" y="124"/>
                  </a:lnTo>
                  <a:lnTo>
                    <a:pt x="327" y="122"/>
                  </a:lnTo>
                  <a:lnTo>
                    <a:pt x="322" y="118"/>
                  </a:lnTo>
                  <a:lnTo>
                    <a:pt x="316" y="116"/>
                  </a:lnTo>
                  <a:lnTo>
                    <a:pt x="311" y="115"/>
                  </a:lnTo>
                  <a:lnTo>
                    <a:pt x="307" y="113"/>
                  </a:lnTo>
                  <a:lnTo>
                    <a:pt x="302" y="109"/>
                  </a:lnTo>
                  <a:lnTo>
                    <a:pt x="296" y="107"/>
                  </a:lnTo>
                  <a:lnTo>
                    <a:pt x="293" y="104"/>
                  </a:lnTo>
                  <a:lnTo>
                    <a:pt x="287" y="102"/>
                  </a:lnTo>
                  <a:lnTo>
                    <a:pt x="282" y="98"/>
                  </a:lnTo>
                  <a:lnTo>
                    <a:pt x="278" y="96"/>
                  </a:lnTo>
                  <a:lnTo>
                    <a:pt x="273" y="95"/>
                  </a:lnTo>
                  <a:lnTo>
                    <a:pt x="267" y="91"/>
                  </a:lnTo>
                  <a:lnTo>
                    <a:pt x="262" y="89"/>
                  </a:lnTo>
                  <a:lnTo>
                    <a:pt x="258" y="87"/>
                  </a:lnTo>
                  <a:lnTo>
                    <a:pt x="253" y="85"/>
                  </a:lnTo>
                  <a:lnTo>
                    <a:pt x="247" y="82"/>
                  </a:lnTo>
                  <a:lnTo>
                    <a:pt x="242" y="80"/>
                  </a:lnTo>
                  <a:lnTo>
                    <a:pt x="238" y="78"/>
                  </a:lnTo>
                  <a:lnTo>
                    <a:pt x="233" y="76"/>
                  </a:lnTo>
                  <a:lnTo>
                    <a:pt x="227" y="75"/>
                  </a:lnTo>
                  <a:lnTo>
                    <a:pt x="222" y="71"/>
                  </a:lnTo>
                  <a:lnTo>
                    <a:pt x="218" y="69"/>
                  </a:lnTo>
                  <a:lnTo>
                    <a:pt x="213" y="67"/>
                  </a:lnTo>
                  <a:lnTo>
                    <a:pt x="207" y="65"/>
                  </a:lnTo>
                  <a:lnTo>
                    <a:pt x="202" y="64"/>
                  </a:lnTo>
                  <a:lnTo>
                    <a:pt x="196" y="64"/>
                  </a:lnTo>
                  <a:lnTo>
                    <a:pt x="191" y="62"/>
                  </a:lnTo>
                  <a:lnTo>
                    <a:pt x="187" y="62"/>
                  </a:lnTo>
                  <a:lnTo>
                    <a:pt x="182" y="60"/>
                  </a:lnTo>
                  <a:lnTo>
                    <a:pt x="176" y="60"/>
                  </a:lnTo>
                  <a:lnTo>
                    <a:pt x="171" y="60"/>
                  </a:lnTo>
                  <a:lnTo>
                    <a:pt x="167" y="58"/>
                  </a:lnTo>
                  <a:lnTo>
                    <a:pt x="162" y="58"/>
                  </a:lnTo>
                  <a:lnTo>
                    <a:pt x="156" y="58"/>
                  </a:lnTo>
                  <a:lnTo>
                    <a:pt x="151" y="58"/>
                  </a:lnTo>
                  <a:lnTo>
                    <a:pt x="147" y="60"/>
                  </a:lnTo>
                  <a:lnTo>
                    <a:pt x="142" y="60"/>
                  </a:lnTo>
                  <a:lnTo>
                    <a:pt x="138" y="62"/>
                  </a:lnTo>
                  <a:lnTo>
                    <a:pt x="133" y="62"/>
                  </a:lnTo>
                  <a:lnTo>
                    <a:pt x="129" y="62"/>
                  </a:lnTo>
                  <a:lnTo>
                    <a:pt x="125" y="64"/>
                  </a:lnTo>
                  <a:lnTo>
                    <a:pt x="122" y="65"/>
                  </a:lnTo>
                  <a:lnTo>
                    <a:pt x="116" y="67"/>
                  </a:lnTo>
                  <a:lnTo>
                    <a:pt x="113" y="69"/>
                  </a:lnTo>
                  <a:lnTo>
                    <a:pt x="109" y="73"/>
                  </a:lnTo>
                  <a:lnTo>
                    <a:pt x="105" y="76"/>
                  </a:lnTo>
                  <a:lnTo>
                    <a:pt x="102" y="78"/>
                  </a:lnTo>
                  <a:lnTo>
                    <a:pt x="98" y="82"/>
                  </a:lnTo>
                  <a:lnTo>
                    <a:pt x="94" y="84"/>
                  </a:lnTo>
                  <a:lnTo>
                    <a:pt x="91" y="87"/>
                  </a:lnTo>
                  <a:lnTo>
                    <a:pt x="87" y="91"/>
                  </a:lnTo>
                  <a:lnTo>
                    <a:pt x="83" y="95"/>
                  </a:lnTo>
                  <a:lnTo>
                    <a:pt x="80" y="98"/>
                  </a:lnTo>
                  <a:lnTo>
                    <a:pt x="78" y="102"/>
                  </a:lnTo>
                  <a:lnTo>
                    <a:pt x="74" y="107"/>
                  </a:lnTo>
                  <a:lnTo>
                    <a:pt x="71" y="111"/>
                  </a:lnTo>
                  <a:lnTo>
                    <a:pt x="67" y="115"/>
                  </a:lnTo>
                  <a:lnTo>
                    <a:pt x="65" y="118"/>
                  </a:lnTo>
                  <a:lnTo>
                    <a:pt x="62" y="122"/>
                  </a:lnTo>
                  <a:lnTo>
                    <a:pt x="60" y="127"/>
                  </a:lnTo>
                  <a:lnTo>
                    <a:pt x="58" y="131"/>
                  </a:lnTo>
                  <a:lnTo>
                    <a:pt x="54" y="135"/>
                  </a:lnTo>
                  <a:lnTo>
                    <a:pt x="52" y="138"/>
                  </a:lnTo>
                  <a:lnTo>
                    <a:pt x="51" y="142"/>
                  </a:lnTo>
                  <a:lnTo>
                    <a:pt x="47" y="145"/>
                  </a:lnTo>
                  <a:lnTo>
                    <a:pt x="45" y="149"/>
                  </a:lnTo>
                  <a:lnTo>
                    <a:pt x="42" y="155"/>
                  </a:lnTo>
                  <a:lnTo>
                    <a:pt x="40" y="162"/>
                  </a:lnTo>
                  <a:lnTo>
                    <a:pt x="36" y="166"/>
                  </a:lnTo>
                  <a:lnTo>
                    <a:pt x="36" y="169"/>
                  </a:lnTo>
                  <a:lnTo>
                    <a:pt x="34" y="173"/>
                  </a:lnTo>
                  <a:lnTo>
                    <a:pt x="34" y="173"/>
                  </a:lnTo>
                  <a:lnTo>
                    <a:pt x="0" y="162"/>
                  </a:lnTo>
                  <a:lnTo>
                    <a:pt x="0" y="162"/>
                  </a:lnTo>
                  <a:close/>
                </a:path>
              </a:pathLst>
            </a:custGeom>
            <a:grp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2" name="Freeform 18"/>
            <p:cNvSpPr>
              <a:spLocks/>
            </p:cNvSpPr>
            <p:nvPr/>
          </p:nvSpPr>
          <p:spPr bwMode="auto">
            <a:xfrm>
              <a:off x="3722" y="1313"/>
              <a:ext cx="548" cy="173"/>
            </a:xfrm>
            <a:custGeom>
              <a:avLst/>
              <a:gdLst/>
              <a:ahLst/>
              <a:cxnLst>
                <a:cxn ang="0">
                  <a:pos x="6" y="146"/>
                </a:cxn>
                <a:cxn ang="0">
                  <a:pos x="18" y="126"/>
                </a:cxn>
                <a:cxn ang="0">
                  <a:pos x="29" y="108"/>
                </a:cxn>
                <a:cxn ang="0">
                  <a:pos x="44" y="91"/>
                </a:cxn>
                <a:cxn ang="0">
                  <a:pos x="58" y="75"/>
                </a:cxn>
                <a:cxn ang="0">
                  <a:pos x="75" y="62"/>
                </a:cxn>
                <a:cxn ang="0">
                  <a:pos x="91" y="51"/>
                </a:cxn>
                <a:cxn ang="0">
                  <a:pos x="109" y="42"/>
                </a:cxn>
                <a:cxn ang="0">
                  <a:pos x="128" y="35"/>
                </a:cxn>
                <a:cxn ang="0">
                  <a:pos x="146" y="29"/>
                </a:cxn>
                <a:cxn ang="0">
                  <a:pos x="166" y="28"/>
                </a:cxn>
                <a:cxn ang="0">
                  <a:pos x="186" y="28"/>
                </a:cxn>
                <a:cxn ang="0">
                  <a:pos x="206" y="29"/>
                </a:cxn>
                <a:cxn ang="0">
                  <a:pos x="226" y="35"/>
                </a:cxn>
                <a:cxn ang="0">
                  <a:pos x="246" y="42"/>
                </a:cxn>
                <a:cxn ang="0">
                  <a:pos x="266" y="53"/>
                </a:cxn>
                <a:cxn ang="0">
                  <a:pos x="286" y="64"/>
                </a:cxn>
                <a:cxn ang="0">
                  <a:pos x="304" y="73"/>
                </a:cxn>
                <a:cxn ang="0">
                  <a:pos x="320" y="82"/>
                </a:cxn>
                <a:cxn ang="0">
                  <a:pos x="337" y="90"/>
                </a:cxn>
                <a:cxn ang="0">
                  <a:pos x="353" y="93"/>
                </a:cxn>
                <a:cxn ang="0">
                  <a:pos x="377" y="100"/>
                </a:cxn>
                <a:cxn ang="0">
                  <a:pos x="401" y="102"/>
                </a:cxn>
                <a:cxn ang="0">
                  <a:pos x="422" y="100"/>
                </a:cxn>
                <a:cxn ang="0">
                  <a:pos x="441" y="95"/>
                </a:cxn>
                <a:cxn ang="0">
                  <a:pos x="457" y="86"/>
                </a:cxn>
                <a:cxn ang="0">
                  <a:pos x="475" y="73"/>
                </a:cxn>
                <a:cxn ang="0">
                  <a:pos x="495" y="46"/>
                </a:cxn>
                <a:cxn ang="0">
                  <a:pos x="510" y="22"/>
                </a:cxn>
                <a:cxn ang="0">
                  <a:pos x="517" y="4"/>
                </a:cxn>
                <a:cxn ang="0">
                  <a:pos x="548" y="24"/>
                </a:cxn>
                <a:cxn ang="0">
                  <a:pos x="543" y="33"/>
                </a:cxn>
                <a:cxn ang="0">
                  <a:pos x="535" y="48"/>
                </a:cxn>
                <a:cxn ang="0">
                  <a:pos x="524" y="66"/>
                </a:cxn>
                <a:cxn ang="0">
                  <a:pos x="510" y="86"/>
                </a:cxn>
                <a:cxn ang="0">
                  <a:pos x="492" y="104"/>
                </a:cxn>
                <a:cxn ang="0">
                  <a:pos x="472" y="120"/>
                </a:cxn>
                <a:cxn ang="0">
                  <a:pos x="446" y="131"/>
                </a:cxn>
                <a:cxn ang="0">
                  <a:pos x="421" y="137"/>
                </a:cxn>
                <a:cxn ang="0">
                  <a:pos x="395" y="137"/>
                </a:cxn>
                <a:cxn ang="0">
                  <a:pos x="371" y="135"/>
                </a:cxn>
                <a:cxn ang="0">
                  <a:pos x="348" y="130"/>
                </a:cxn>
                <a:cxn ang="0">
                  <a:pos x="326" y="122"/>
                </a:cxn>
                <a:cxn ang="0">
                  <a:pos x="306" y="113"/>
                </a:cxn>
                <a:cxn ang="0">
                  <a:pos x="286" y="102"/>
                </a:cxn>
                <a:cxn ang="0">
                  <a:pos x="268" y="93"/>
                </a:cxn>
                <a:cxn ang="0">
                  <a:pos x="248" y="84"/>
                </a:cxn>
                <a:cxn ang="0">
                  <a:pos x="228" y="75"/>
                </a:cxn>
                <a:cxn ang="0">
                  <a:pos x="206" y="68"/>
                </a:cxn>
                <a:cxn ang="0">
                  <a:pos x="186" y="62"/>
                </a:cxn>
                <a:cxn ang="0">
                  <a:pos x="166" y="60"/>
                </a:cxn>
                <a:cxn ang="0">
                  <a:pos x="146" y="60"/>
                </a:cxn>
                <a:cxn ang="0">
                  <a:pos x="128" y="64"/>
                </a:cxn>
                <a:cxn ang="0">
                  <a:pos x="111" y="71"/>
                </a:cxn>
                <a:cxn ang="0">
                  <a:pos x="97" y="82"/>
                </a:cxn>
                <a:cxn ang="0">
                  <a:pos x="82" y="95"/>
                </a:cxn>
                <a:cxn ang="0">
                  <a:pos x="69" y="111"/>
                </a:cxn>
                <a:cxn ang="0">
                  <a:pos x="58" y="128"/>
                </a:cxn>
                <a:cxn ang="0">
                  <a:pos x="49" y="142"/>
                </a:cxn>
                <a:cxn ang="0">
                  <a:pos x="38" y="162"/>
                </a:cxn>
                <a:cxn ang="0">
                  <a:pos x="33" y="173"/>
                </a:cxn>
              </a:cxnLst>
              <a:rect l="0" t="0" r="r" b="b"/>
              <a:pathLst>
                <a:path w="548" h="173">
                  <a:moveTo>
                    <a:pt x="0" y="162"/>
                  </a:moveTo>
                  <a:lnTo>
                    <a:pt x="2" y="157"/>
                  </a:lnTo>
                  <a:lnTo>
                    <a:pt x="4" y="151"/>
                  </a:lnTo>
                  <a:lnTo>
                    <a:pt x="6" y="146"/>
                  </a:lnTo>
                  <a:lnTo>
                    <a:pt x="9" y="142"/>
                  </a:lnTo>
                  <a:lnTo>
                    <a:pt x="11" y="135"/>
                  </a:lnTo>
                  <a:lnTo>
                    <a:pt x="15" y="131"/>
                  </a:lnTo>
                  <a:lnTo>
                    <a:pt x="18" y="126"/>
                  </a:lnTo>
                  <a:lnTo>
                    <a:pt x="20" y="122"/>
                  </a:lnTo>
                  <a:lnTo>
                    <a:pt x="24" y="117"/>
                  </a:lnTo>
                  <a:lnTo>
                    <a:pt x="27" y="111"/>
                  </a:lnTo>
                  <a:lnTo>
                    <a:pt x="29" y="108"/>
                  </a:lnTo>
                  <a:lnTo>
                    <a:pt x="35" y="102"/>
                  </a:lnTo>
                  <a:lnTo>
                    <a:pt x="37" y="99"/>
                  </a:lnTo>
                  <a:lnTo>
                    <a:pt x="40" y="95"/>
                  </a:lnTo>
                  <a:lnTo>
                    <a:pt x="44" y="91"/>
                  </a:lnTo>
                  <a:lnTo>
                    <a:pt x="49" y="86"/>
                  </a:lnTo>
                  <a:lnTo>
                    <a:pt x="51" y="82"/>
                  </a:lnTo>
                  <a:lnTo>
                    <a:pt x="55" y="79"/>
                  </a:lnTo>
                  <a:lnTo>
                    <a:pt x="58" y="75"/>
                  </a:lnTo>
                  <a:lnTo>
                    <a:pt x="62" y="71"/>
                  </a:lnTo>
                  <a:lnTo>
                    <a:pt x="67" y="68"/>
                  </a:lnTo>
                  <a:lnTo>
                    <a:pt x="71" y="66"/>
                  </a:lnTo>
                  <a:lnTo>
                    <a:pt x="75" y="62"/>
                  </a:lnTo>
                  <a:lnTo>
                    <a:pt x="80" y="60"/>
                  </a:lnTo>
                  <a:lnTo>
                    <a:pt x="84" y="57"/>
                  </a:lnTo>
                  <a:lnTo>
                    <a:pt x="87" y="53"/>
                  </a:lnTo>
                  <a:lnTo>
                    <a:pt x="91" y="51"/>
                  </a:lnTo>
                  <a:lnTo>
                    <a:pt x="97" y="48"/>
                  </a:lnTo>
                  <a:lnTo>
                    <a:pt x="100" y="46"/>
                  </a:lnTo>
                  <a:lnTo>
                    <a:pt x="106" y="44"/>
                  </a:lnTo>
                  <a:lnTo>
                    <a:pt x="109" y="42"/>
                  </a:lnTo>
                  <a:lnTo>
                    <a:pt x="115" y="40"/>
                  </a:lnTo>
                  <a:lnTo>
                    <a:pt x="118" y="39"/>
                  </a:lnTo>
                  <a:lnTo>
                    <a:pt x="124" y="37"/>
                  </a:lnTo>
                  <a:lnTo>
                    <a:pt x="128" y="35"/>
                  </a:lnTo>
                  <a:lnTo>
                    <a:pt x="133" y="33"/>
                  </a:lnTo>
                  <a:lnTo>
                    <a:pt x="137" y="31"/>
                  </a:lnTo>
                  <a:lnTo>
                    <a:pt x="142" y="31"/>
                  </a:lnTo>
                  <a:lnTo>
                    <a:pt x="146" y="29"/>
                  </a:lnTo>
                  <a:lnTo>
                    <a:pt x="151" y="29"/>
                  </a:lnTo>
                  <a:lnTo>
                    <a:pt x="157" y="28"/>
                  </a:lnTo>
                  <a:lnTo>
                    <a:pt x="162" y="28"/>
                  </a:lnTo>
                  <a:lnTo>
                    <a:pt x="166" y="28"/>
                  </a:lnTo>
                  <a:lnTo>
                    <a:pt x="171" y="28"/>
                  </a:lnTo>
                  <a:lnTo>
                    <a:pt x="177" y="28"/>
                  </a:lnTo>
                  <a:lnTo>
                    <a:pt x="182" y="28"/>
                  </a:lnTo>
                  <a:lnTo>
                    <a:pt x="186" y="28"/>
                  </a:lnTo>
                  <a:lnTo>
                    <a:pt x="191" y="29"/>
                  </a:lnTo>
                  <a:lnTo>
                    <a:pt x="197" y="29"/>
                  </a:lnTo>
                  <a:lnTo>
                    <a:pt x="200" y="29"/>
                  </a:lnTo>
                  <a:lnTo>
                    <a:pt x="206" y="29"/>
                  </a:lnTo>
                  <a:lnTo>
                    <a:pt x="211" y="31"/>
                  </a:lnTo>
                  <a:lnTo>
                    <a:pt x="215" y="31"/>
                  </a:lnTo>
                  <a:lnTo>
                    <a:pt x="220" y="33"/>
                  </a:lnTo>
                  <a:lnTo>
                    <a:pt x="226" y="35"/>
                  </a:lnTo>
                  <a:lnTo>
                    <a:pt x="231" y="37"/>
                  </a:lnTo>
                  <a:lnTo>
                    <a:pt x="237" y="39"/>
                  </a:lnTo>
                  <a:lnTo>
                    <a:pt x="240" y="40"/>
                  </a:lnTo>
                  <a:lnTo>
                    <a:pt x="246" y="42"/>
                  </a:lnTo>
                  <a:lnTo>
                    <a:pt x="251" y="44"/>
                  </a:lnTo>
                  <a:lnTo>
                    <a:pt x="255" y="46"/>
                  </a:lnTo>
                  <a:lnTo>
                    <a:pt x="260" y="49"/>
                  </a:lnTo>
                  <a:lnTo>
                    <a:pt x="266" y="53"/>
                  </a:lnTo>
                  <a:lnTo>
                    <a:pt x="271" y="57"/>
                  </a:lnTo>
                  <a:lnTo>
                    <a:pt x="277" y="59"/>
                  </a:lnTo>
                  <a:lnTo>
                    <a:pt x="280" y="62"/>
                  </a:lnTo>
                  <a:lnTo>
                    <a:pt x="286" y="64"/>
                  </a:lnTo>
                  <a:lnTo>
                    <a:pt x="291" y="68"/>
                  </a:lnTo>
                  <a:lnTo>
                    <a:pt x="295" y="70"/>
                  </a:lnTo>
                  <a:lnTo>
                    <a:pt x="299" y="71"/>
                  </a:lnTo>
                  <a:lnTo>
                    <a:pt x="304" y="73"/>
                  </a:lnTo>
                  <a:lnTo>
                    <a:pt x="308" y="77"/>
                  </a:lnTo>
                  <a:lnTo>
                    <a:pt x="311" y="79"/>
                  </a:lnTo>
                  <a:lnTo>
                    <a:pt x="317" y="80"/>
                  </a:lnTo>
                  <a:lnTo>
                    <a:pt x="320" y="82"/>
                  </a:lnTo>
                  <a:lnTo>
                    <a:pt x="326" y="84"/>
                  </a:lnTo>
                  <a:lnTo>
                    <a:pt x="330" y="86"/>
                  </a:lnTo>
                  <a:lnTo>
                    <a:pt x="333" y="88"/>
                  </a:lnTo>
                  <a:lnTo>
                    <a:pt x="337" y="90"/>
                  </a:lnTo>
                  <a:lnTo>
                    <a:pt x="342" y="91"/>
                  </a:lnTo>
                  <a:lnTo>
                    <a:pt x="346" y="91"/>
                  </a:lnTo>
                  <a:lnTo>
                    <a:pt x="350" y="93"/>
                  </a:lnTo>
                  <a:lnTo>
                    <a:pt x="353" y="93"/>
                  </a:lnTo>
                  <a:lnTo>
                    <a:pt x="357" y="95"/>
                  </a:lnTo>
                  <a:lnTo>
                    <a:pt x="362" y="97"/>
                  </a:lnTo>
                  <a:lnTo>
                    <a:pt x="370" y="99"/>
                  </a:lnTo>
                  <a:lnTo>
                    <a:pt x="377" y="100"/>
                  </a:lnTo>
                  <a:lnTo>
                    <a:pt x="384" y="100"/>
                  </a:lnTo>
                  <a:lnTo>
                    <a:pt x="390" y="102"/>
                  </a:lnTo>
                  <a:lnTo>
                    <a:pt x="395" y="102"/>
                  </a:lnTo>
                  <a:lnTo>
                    <a:pt x="401" y="102"/>
                  </a:lnTo>
                  <a:lnTo>
                    <a:pt x="408" y="102"/>
                  </a:lnTo>
                  <a:lnTo>
                    <a:pt x="411" y="102"/>
                  </a:lnTo>
                  <a:lnTo>
                    <a:pt x="417" y="102"/>
                  </a:lnTo>
                  <a:lnTo>
                    <a:pt x="422" y="100"/>
                  </a:lnTo>
                  <a:lnTo>
                    <a:pt x="428" y="99"/>
                  </a:lnTo>
                  <a:lnTo>
                    <a:pt x="432" y="99"/>
                  </a:lnTo>
                  <a:lnTo>
                    <a:pt x="437" y="97"/>
                  </a:lnTo>
                  <a:lnTo>
                    <a:pt x="441" y="95"/>
                  </a:lnTo>
                  <a:lnTo>
                    <a:pt x="446" y="93"/>
                  </a:lnTo>
                  <a:lnTo>
                    <a:pt x="450" y="91"/>
                  </a:lnTo>
                  <a:lnTo>
                    <a:pt x="453" y="90"/>
                  </a:lnTo>
                  <a:lnTo>
                    <a:pt x="457" y="86"/>
                  </a:lnTo>
                  <a:lnTo>
                    <a:pt x="461" y="84"/>
                  </a:lnTo>
                  <a:lnTo>
                    <a:pt x="464" y="82"/>
                  </a:lnTo>
                  <a:lnTo>
                    <a:pt x="470" y="79"/>
                  </a:lnTo>
                  <a:lnTo>
                    <a:pt x="475" y="73"/>
                  </a:lnTo>
                  <a:lnTo>
                    <a:pt x="481" y="66"/>
                  </a:lnTo>
                  <a:lnTo>
                    <a:pt x="486" y="60"/>
                  </a:lnTo>
                  <a:lnTo>
                    <a:pt x="492" y="53"/>
                  </a:lnTo>
                  <a:lnTo>
                    <a:pt x="495" y="46"/>
                  </a:lnTo>
                  <a:lnTo>
                    <a:pt x="501" y="40"/>
                  </a:lnTo>
                  <a:lnTo>
                    <a:pt x="502" y="33"/>
                  </a:lnTo>
                  <a:lnTo>
                    <a:pt x="506" y="28"/>
                  </a:lnTo>
                  <a:lnTo>
                    <a:pt x="510" y="22"/>
                  </a:lnTo>
                  <a:lnTo>
                    <a:pt x="512" y="17"/>
                  </a:lnTo>
                  <a:lnTo>
                    <a:pt x="513" y="11"/>
                  </a:lnTo>
                  <a:lnTo>
                    <a:pt x="515" y="8"/>
                  </a:lnTo>
                  <a:lnTo>
                    <a:pt x="517" y="4"/>
                  </a:lnTo>
                  <a:lnTo>
                    <a:pt x="517" y="2"/>
                  </a:lnTo>
                  <a:lnTo>
                    <a:pt x="519" y="0"/>
                  </a:lnTo>
                  <a:lnTo>
                    <a:pt x="519" y="0"/>
                  </a:lnTo>
                  <a:lnTo>
                    <a:pt x="548" y="24"/>
                  </a:lnTo>
                  <a:lnTo>
                    <a:pt x="546" y="26"/>
                  </a:lnTo>
                  <a:lnTo>
                    <a:pt x="544" y="29"/>
                  </a:lnTo>
                  <a:lnTo>
                    <a:pt x="544" y="31"/>
                  </a:lnTo>
                  <a:lnTo>
                    <a:pt x="543" y="33"/>
                  </a:lnTo>
                  <a:lnTo>
                    <a:pt x="541" y="37"/>
                  </a:lnTo>
                  <a:lnTo>
                    <a:pt x="539" y="40"/>
                  </a:lnTo>
                  <a:lnTo>
                    <a:pt x="537" y="44"/>
                  </a:lnTo>
                  <a:lnTo>
                    <a:pt x="535" y="48"/>
                  </a:lnTo>
                  <a:lnTo>
                    <a:pt x="532" y="51"/>
                  </a:lnTo>
                  <a:lnTo>
                    <a:pt x="530" y="57"/>
                  </a:lnTo>
                  <a:lnTo>
                    <a:pt x="526" y="60"/>
                  </a:lnTo>
                  <a:lnTo>
                    <a:pt x="524" y="66"/>
                  </a:lnTo>
                  <a:lnTo>
                    <a:pt x="521" y="71"/>
                  </a:lnTo>
                  <a:lnTo>
                    <a:pt x="517" y="77"/>
                  </a:lnTo>
                  <a:lnTo>
                    <a:pt x="513" y="80"/>
                  </a:lnTo>
                  <a:lnTo>
                    <a:pt x="510" y="86"/>
                  </a:lnTo>
                  <a:lnTo>
                    <a:pt x="504" y="90"/>
                  </a:lnTo>
                  <a:lnTo>
                    <a:pt x="501" y="95"/>
                  </a:lnTo>
                  <a:lnTo>
                    <a:pt x="495" y="100"/>
                  </a:lnTo>
                  <a:lnTo>
                    <a:pt x="492" y="104"/>
                  </a:lnTo>
                  <a:lnTo>
                    <a:pt x="486" y="110"/>
                  </a:lnTo>
                  <a:lnTo>
                    <a:pt x="482" y="113"/>
                  </a:lnTo>
                  <a:lnTo>
                    <a:pt x="477" y="117"/>
                  </a:lnTo>
                  <a:lnTo>
                    <a:pt x="472" y="120"/>
                  </a:lnTo>
                  <a:lnTo>
                    <a:pt x="464" y="124"/>
                  </a:lnTo>
                  <a:lnTo>
                    <a:pt x="459" y="128"/>
                  </a:lnTo>
                  <a:lnTo>
                    <a:pt x="453" y="130"/>
                  </a:lnTo>
                  <a:lnTo>
                    <a:pt x="446" y="131"/>
                  </a:lnTo>
                  <a:lnTo>
                    <a:pt x="441" y="135"/>
                  </a:lnTo>
                  <a:lnTo>
                    <a:pt x="433" y="137"/>
                  </a:lnTo>
                  <a:lnTo>
                    <a:pt x="426" y="137"/>
                  </a:lnTo>
                  <a:lnTo>
                    <a:pt x="421" y="137"/>
                  </a:lnTo>
                  <a:lnTo>
                    <a:pt x="413" y="137"/>
                  </a:lnTo>
                  <a:lnTo>
                    <a:pt x="408" y="139"/>
                  </a:lnTo>
                  <a:lnTo>
                    <a:pt x="401" y="137"/>
                  </a:lnTo>
                  <a:lnTo>
                    <a:pt x="395" y="137"/>
                  </a:lnTo>
                  <a:lnTo>
                    <a:pt x="388" y="137"/>
                  </a:lnTo>
                  <a:lnTo>
                    <a:pt x="382" y="137"/>
                  </a:lnTo>
                  <a:lnTo>
                    <a:pt x="377" y="135"/>
                  </a:lnTo>
                  <a:lnTo>
                    <a:pt x="371" y="135"/>
                  </a:lnTo>
                  <a:lnTo>
                    <a:pt x="364" y="133"/>
                  </a:lnTo>
                  <a:lnTo>
                    <a:pt x="359" y="131"/>
                  </a:lnTo>
                  <a:lnTo>
                    <a:pt x="353" y="130"/>
                  </a:lnTo>
                  <a:lnTo>
                    <a:pt x="348" y="130"/>
                  </a:lnTo>
                  <a:lnTo>
                    <a:pt x="342" y="128"/>
                  </a:lnTo>
                  <a:lnTo>
                    <a:pt x="339" y="126"/>
                  </a:lnTo>
                  <a:lnTo>
                    <a:pt x="331" y="124"/>
                  </a:lnTo>
                  <a:lnTo>
                    <a:pt x="326" y="122"/>
                  </a:lnTo>
                  <a:lnTo>
                    <a:pt x="322" y="120"/>
                  </a:lnTo>
                  <a:lnTo>
                    <a:pt x="317" y="117"/>
                  </a:lnTo>
                  <a:lnTo>
                    <a:pt x="311" y="115"/>
                  </a:lnTo>
                  <a:lnTo>
                    <a:pt x="306" y="113"/>
                  </a:lnTo>
                  <a:lnTo>
                    <a:pt x="300" y="110"/>
                  </a:lnTo>
                  <a:lnTo>
                    <a:pt x="297" y="108"/>
                  </a:lnTo>
                  <a:lnTo>
                    <a:pt x="291" y="106"/>
                  </a:lnTo>
                  <a:lnTo>
                    <a:pt x="286" y="102"/>
                  </a:lnTo>
                  <a:lnTo>
                    <a:pt x="282" y="100"/>
                  </a:lnTo>
                  <a:lnTo>
                    <a:pt x="277" y="99"/>
                  </a:lnTo>
                  <a:lnTo>
                    <a:pt x="271" y="95"/>
                  </a:lnTo>
                  <a:lnTo>
                    <a:pt x="268" y="93"/>
                  </a:lnTo>
                  <a:lnTo>
                    <a:pt x="262" y="91"/>
                  </a:lnTo>
                  <a:lnTo>
                    <a:pt x="257" y="90"/>
                  </a:lnTo>
                  <a:lnTo>
                    <a:pt x="253" y="86"/>
                  </a:lnTo>
                  <a:lnTo>
                    <a:pt x="248" y="84"/>
                  </a:lnTo>
                  <a:lnTo>
                    <a:pt x="242" y="80"/>
                  </a:lnTo>
                  <a:lnTo>
                    <a:pt x="237" y="79"/>
                  </a:lnTo>
                  <a:lnTo>
                    <a:pt x="231" y="77"/>
                  </a:lnTo>
                  <a:lnTo>
                    <a:pt x="228" y="75"/>
                  </a:lnTo>
                  <a:lnTo>
                    <a:pt x="222" y="73"/>
                  </a:lnTo>
                  <a:lnTo>
                    <a:pt x="217" y="71"/>
                  </a:lnTo>
                  <a:lnTo>
                    <a:pt x="211" y="70"/>
                  </a:lnTo>
                  <a:lnTo>
                    <a:pt x="206" y="68"/>
                  </a:lnTo>
                  <a:lnTo>
                    <a:pt x="200" y="66"/>
                  </a:lnTo>
                  <a:lnTo>
                    <a:pt x="197" y="66"/>
                  </a:lnTo>
                  <a:lnTo>
                    <a:pt x="191" y="62"/>
                  </a:lnTo>
                  <a:lnTo>
                    <a:pt x="186" y="62"/>
                  </a:lnTo>
                  <a:lnTo>
                    <a:pt x="180" y="62"/>
                  </a:lnTo>
                  <a:lnTo>
                    <a:pt x="177" y="62"/>
                  </a:lnTo>
                  <a:lnTo>
                    <a:pt x="169" y="60"/>
                  </a:lnTo>
                  <a:lnTo>
                    <a:pt x="166" y="60"/>
                  </a:lnTo>
                  <a:lnTo>
                    <a:pt x="160" y="60"/>
                  </a:lnTo>
                  <a:lnTo>
                    <a:pt x="157" y="60"/>
                  </a:lnTo>
                  <a:lnTo>
                    <a:pt x="151" y="60"/>
                  </a:lnTo>
                  <a:lnTo>
                    <a:pt x="146" y="60"/>
                  </a:lnTo>
                  <a:lnTo>
                    <a:pt x="142" y="60"/>
                  </a:lnTo>
                  <a:lnTo>
                    <a:pt x="137" y="62"/>
                  </a:lnTo>
                  <a:lnTo>
                    <a:pt x="133" y="62"/>
                  </a:lnTo>
                  <a:lnTo>
                    <a:pt x="128" y="64"/>
                  </a:lnTo>
                  <a:lnTo>
                    <a:pt x="124" y="66"/>
                  </a:lnTo>
                  <a:lnTo>
                    <a:pt x="120" y="68"/>
                  </a:lnTo>
                  <a:lnTo>
                    <a:pt x="115" y="70"/>
                  </a:lnTo>
                  <a:lnTo>
                    <a:pt x="111" y="71"/>
                  </a:lnTo>
                  <a:lnTo>
                    <a:pt x="108" y="73"/>
                  </a:lnTo>
                  <a:lnTo>
                    <a:pt x="106" y="77"/>
                  </a:lnTo>
                  <a:lnTo>
                    <a:pt x="102" y="79"/>
                  </a:lnTo>
                  <a:lnTo>
                    <a:pt x="97" y="82"/>
                  </a:lnTo>
                  <a:lnTo>
                    <a:pt x="93" y="84"/>
                  </a:lnTo>
                  <a:lnTo>
                    <a:pt x="89" y="90"/>
                  </a:lnTo>
                  <a:lnTo>
                    <a:pt x="86" y="91"/>
                  </a:lnTo>
                  <a:lnTo>
                    <a:pt x="82" y="95"/>
                  </a:lnTo>
                  <a:lnTo>
                    <a:pt x="80" y="99"/>
                  </a:lnTo>
                  <a:lnTo>
                    <a:pt x="77" y="102"/>
                  </a:lnTo>
                  <a:lnTo>
                    <a:pt x="73" y="108"/>
                  </a:lnTo>
                  <a:lnTo>
                    <a:pt x="69" y="111"/>
                  </a:lnTo>
                  <a:lnTo>
                    <a:pt x="67" y="115"/>
                  </a:lnTo>
                  <a:lnTo>
                    <a:pt x="64" y="119"/>
                  </a:lnTo>
                  <a:lnTo>
                    <a:pt x="62" y="122"/>
                  </a:lnTo>
                  <a:lnTo>
                    <a:pt x="58" y="128"/>
                  </a:lnTo>
                  <a:lnTo>
                    <a:pt x="57" y="131"/>
                  </a:lnTo>
                  <a:lnTo>
                    <a:pt x="55" y="135"/>
                  </a:lnTo>
                  <a:lnTo>
                    <a:pt x="51" y="139"/>
                  </a:lnTo>
                  <a:lnTo>
                    <a:pt x="49" y="142"/>
                  </a:lnTo>
                  <a:lnTo>
                    <a:pt x="47" y="146"/>
                  </a:lnTo>
                  <a:lnTo>
                    <a:pt x="46" y="150"/>
                  </a:lnTo>
                  <a:lnTo>
                    <a:pt x="42" y="157"/>
                  </a:lnTo>
                  <a:lnTo>
                    <a:pt x="38" y="162"/>
                  </a:lnTo>
                  <a:lnTo>
                    <a:pt x="37" y="166"/>
                  </a:lnTo>
                  <a:lnTo>
                    <a:pt x="35" y="170"/>
                  </a:lnTo>
                  <a:lnTo>
                    <a:pt x="33" y="173"/>
                  </a:lnTo>
                  <a:lnTo>
                    <a:pt x="33" y="173"/>
                  </a:lnTo>
                  <a:lnTo>
                    <a:pt x="0" y="162"/>
                  </a:lnTo>
                  <a:lnTo>
                    <a:pt x="0" y="162"/>
                  </a:lnTo>
                  <a:close/>
                </a:path>
              </a:pathLst>
            </a:custGeom>
            <a:grp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3" name="Freeform 19"/>
            <p:cNvSpPr>
              <a:spLocks/>
            </p:cNvSpPr>
            <p:nvPr/>
          </p:nvSpPr>
          <p:spPr bwMode="auto">
            <a:xfrm>
              <a:off x="3777" y="1481"/>
              <a:ext cx="548" cy="173"/>
            </a:xfrm>
            <a:custGeom>
              <a:avLst/>
              <a:gdLst/>
              <a:ahLst/>
              <a:cxnLst>
                <a:cxn ang="0">
                  <a:pos x="7" y="145"/>
                </a:cxn>
                <a:cxn ang="0">
                  <a:pos x="18" y="124"/>
                </a:cxn>
                <a:cxn ang="0">
                  <a:pos x="31" y="105"/>
                </a:cxn>
                <a:cxn ang="0">
                  <a:pos x="45" y="89"/>
                </a:cxn>
                <a:cxn ang="0">
                  <a:pos x="60" y="74"/>
                </a:cxn>
                <a:cxn ang="0">
                  <a:pos x="74" y="62"/>
                </a:cxn>
                <a:cxn ang="0">
                  <a:pos x="93" y="51"/>
                </a:cxn>
                <a:cxn ang="0">
                  <a:pos x="111" y="42"/>
                </a:cxn>
                <a:cxn ang="0">
                  <a:pos x="129" y="34"/>
                </a:cxn>
                <a:cxn ang="0">
                  <a:pos x="147" y="29"/>
                </a:cxn>
                <a:cxn ang="0">
                  <a:pos x="167" y="27"/>
                </a:cxn>
                <a:cxn ang="0">
                  <a:pos x="185" y="27"/>
                </a:cxn>
                <a:cxn ang="0">
                  <a:pos x="205" y="29"/>
                </a:cxn>
                <a:cxn ang="0">
                  <a:pos x="225" y="34"/>
                </a:cxn>
                <a:cxn ang="0">
                  <a:pos x="245" y="42"/>
                </a:cxn>
                <a:cxn ang="0">
                  <a:pos x="267" y="51"/>
                </a:cxn>
                <a:cxn ang="0">
                  <a:pos x="285" y="62"/>
                </a:cxn>
                <a:cxn ang="0">
                  <a:pos x="304" y="73"/>
                </a:cxn>
                <a:cxn ang="0">
                  <a:pos x="322" y="82"/>
                </a:cxn>
                <a:cxn ang="0">
                  <a:pos x="338" y="87"/>
                </a:cxn>
                <a:cxn ang="0">
                  <a:pos x="353" y="93"/>
                </a:cxn>
                <a:cxn ang="0">
                  <a:pos x="367" y="96"/>
                </a:cxn>
                <a:cxn ang="0">
                  <a:pos x="391" y="102"/>
                </a:cxn>
                <a:cxn ang="0">
                  <a:pos x="413" y="102"/>
                </a:cxn>
                <a:cxn ang="0">
                  <a:pos x="433" y="98"/>
                </a:cxn>
                <a:cxn ang="0">
                  <a:pos x="449" y="91"/>
                </a:cxn>
                <a:cxn ang="0">
                  <a:pos x="466" y="82"/>
                </a:cxn>
                <a:cxn ang="0">
                  <a:pos x="488" y="60"/>
                </a:cxn>
                <a:cxn ang="0">
                  <a:pos x="504" y="33"/>
                </a:cxn>
                <a:cxn ang="0">
                  <a:pos x="513" y="11"/>
                </a:cxn>
                <a:cxn ang="0">
                  <a:pos x="548" y="23"/>
                </a:cxn>
                <a:cxn ang="0">
                  <a:pos x="542" y="33"/>
                </a:cxn>
                <a:cxn ang="0">
                  <a:pos x="535" y="47"/>
                </a:cxn>
                <a:cxn ang="0">
                  <a:pos x="524" y="65"/>
                </a:cxn>
                <a:cxn ang="0">
                  <a:pos x="509" y="85"/>
                </a:cxn>
                <a:cxn ang="0">
                  <a:pos x="491" y="104"/>
                </a:cxn>
                <a:cxn ang="0">
                  <a:pos x="471" y="120"/>
                </a:cxn>
                <a:cxn ang="0">
                  <a:pos x="447" y="133"/>
                </a:cxn>
                <a:cxn ang="0">
                  <a:pos x="420" y="136"/>
                </a:cxn>
                <a:cxn ang="0">
                  <a:pos x="395" y="136"/>
                </a:cxn>
                <a:cxn ang="0">
                  <a:pos x="371" y="135"/>
                </a:cxn>
                <a:cxn ang="0">
                  <a:pos x="347" y="129"/>
                </a:cxn>
                <a:cxn ang="0">
                  <a:pos x="326" y="122"/>
                </a:cxn>
                <a:cxn ang="0">
                  <a:pos x="306" y="113"/>
                </a:cxn>
                <a:cxn ang="0">
                  <a:pos x="285" y="102"/>
                </a:cxn>
                <a:cxn ang="0">
                  <a:pos x="267" y="93"/>
                </a:cxn>
                <a:cxn ang="0">
                  <a:pos x="247" y="84"/>
                </a:cxn>
                <a:cxn ang="0">
                  <a:pos x="227" y="74"/>
                </a:cxn>
                <a:cxn ang="0">
                  <a:pos x="205" y="67"/>
                </a:cxn>
                <a:cxn ang="0">
                  <a:pos x="185" y="62"/>
                </a:cxn>
                <a:cxn ang="0">
                  <a:pos x="165" y="60"/>
                </a:cxn>
                <a:cxn ang="0">
                  <a:pos x="145" y="60"/>
                </a:cxn>
                <a:cxn ang="0">
                  <a:pos x="129" y="62"/>
                </a:cxn>
                <a:cxn ang="0">
                  <a:pos x="113" y="69"/>
                </a:cxn>
                <a:cxn ang="0">
                  <a:pos x="98" y="80"/>
                </a:cxn>
                <a:cxn ang="0">
                  <a:pos x="83" y="94"/>
                </a:cxn>
                <a:cxn ang="0">
                  <a:pos x="71" y="109"/>
                </a:cxn>
                <a:cxn ang="0">
                  <a:pos x="60" y="125"/>
                </a:cxn>
                <a:cxn ang="0">
                  <a:pos x="49" y="142"/>
                </a:cxn>
                <a:cxn ang="0">
                  <a:pos x="40" y="162"/>
                </a:cxn>
                <a:cxn ang="0">
                  <a:pos x="34" y="173"/>
                </a:cxn>
              </a:cxnLst>
              <a:rect l="0" t="0" r="r" b="b"/>
              <a:pathLst>
                <a:path w="548" h="173">
                  <a:moveTo>
                    <a:pt x="0" y="162"/>
                  </a:moveTo>
                  <a:lnTo>
                    <a:pt x="2" y="156"/>
                  </a:lnTo>
                  <a:lnTo>
                    <a:pt x="3" y="151"/>
                  </a:lnTo>
                  <a:lnTo>
                    <a:pt x="7" y="145"/>
                  </a:lnTo>
                  <a:lnTo>
                    <a:pt x="9" y="140"/>
                  </a:lnTo>
                  <a:lnTo>
                    <a:pt x="12" y="135"/>
                  </a:lnTo>
                  <a:lnTo>
                    <a:pt x="14" y="129"/>
                  </a:lnTo>
                  <a:lnTo>
                    <a:pt x="18" y="124"/>
                  </a:lnTo>
                  <a:lnTo>
                    <a:pt x="22" y="120"/>
                  </a:lnTo>
                  <a:lnTo>
                    <a:pt x="23" y="115"/>
                  </a:lnTo>
                  <a:lnTo>
                    <a:pt x="27" y="111"/>
                  </a:lnTo>
                  <a:lnTo>
                    <a:pt x="31" y="105"/>
                  </a:lnTo>
                  <a:lnTo>
                    <a:pt x="34" y="102"/>
                  </a:lnTo>
                  <a:lnTo>
                    <a:pt x="38" y="98"/>
                  </a:lnTo>
                  <a:lnTo>
                    <a:pt x="42" y="93"/>
                  </a:lnTo>
                  <a:lnTo>
                    <a:pt x="45" y="89"/>
                  </a:lnTo>
                  <a:lnTo>
                    <a:pt x="49" y="85"/>
                  </a:lnTo>
                  <a:lnTo>
                    <a:pt x="53" y="82"/>
                  </a:lnTo>
                  <a:lnTo>
                    <a:pt x="56" y="78"/>
                  </a:lnTo>
                  <a:lnTo>
                    <a:pt x="60" y="74"/>
                  </a:lnTo>
                  <a:lnTo>
                    <a:pt x="63" y="71"/>
                  </a:lnTo>
                  <a:lnTo>
                    <a:pt x="67" y="67"/>
                  </a:lnTo>
                  <a:lnTo>
                    <a:pt x="71" y="65"/>
                  </a:lnTo>
                  <a:lnTo>
                    <a:pt x="74" y="62"/>
                  </a:lnTo>
                  <a:lnTo>
                    <a:pt x="80" y="58"/>
                  </a:lnTo>
                  <a:lnTo>
                    <a:pt x="83" y="54"/>
                  </a:lnTo>
                  <a:lnTo>
                    <a:pt x="87" y="53"/>
                  </a:lnTo>
                  <a:lnTo>
                    <a:pt x="93" y="51"/>
                  </a:lnTo>
                  <a:lnTo>
                    <a:pt x="96" y="47"/>
                  </a:lnTo>
                  <a:lnTo>
                    <a:pt x="102" y="45"/>
                  </a:lnTo>
                  <a:lnTo>
                    <a:pt x="105" y="44"/>
                  </a:lnTo>
                  <a:lnTo>
                    <a:pt x="111" y="42"/>
                  </a:lnTo>
                  <a:lnTo>
                    <a:pt x="114" y="40"/>
                  </a:lnTo>
                  <a:lnTo>
                    <a:pt x="120" y="38"/>
                  </a:lnTo>
                  <a:lnTo>
                    <a:pt x="123" y="36"/>
                  </a:lnTo>
                  <a:lnTo>
                    <a:pt x="129" y="34"/>
                  </a:lnTo>
                  <a:lnTo>
                    <a:pt x="133" y="33"/>
                  </a:lnTo>
                  <a:lnTo>
                    <a:pt x="138" y="31"/>
                  </a:lnTo>
                  <a:lnTo>
                    <a:pt x="142" y="31"/>
                  </a:lnTo>
                  <a:lnTo>
                    <a:pt x="147" y="29"/>
                  </a:lnTo>
                  <a:lnTo>
                    <a:pt x="153" y="29"/>
                  </a:lnTo>
                  <a:lnTo>
                    <a:pt x="156" y="27"/>
                  </a:lnTo>
                  <a:lnTo>
                    <a:pt x="162" y="27"/>
                  </a:lnTo>
                  <a:lnTo>
                    <a:pt x="167" y="27"/>
                  </a:lnTo>
                  <a:lnTo>
                    <a:pt x="173" y="27"/>
                  </a:lnTo>
                  <a:lnTo>
                    <a:pt x="176" y="25"/>
                  </a:lnTo>
                  <a:lnTo>
                    <a:pt x="182" y="25"/>
                  </a:lnTo>
                  <a:lnTo>
                    <a:pt x="185" y="27"/>
                  </a:lnTo>
                  <a:lnTo>
                    <a:pt x="191" y="27"/>
                  </a:lnTo>
                  <a:lnTo>
                    <a:pt x="196" y="27"/>
                  </a:lnTo>
                  <a:lnTo>
                    <a:pt x="202" y="29"/>
                  </a:lnTo>
                  <a:lnTo>
                    <a:pt x="205" y="29"/>
                  </a:lnTo>
                  <a:lnTo>
                    <a:pt x="211" y="31"/>
                  </a:lnTo>
                  <a:lnTo>
                    <a:pt x="216" y="31"/>
                  </a:lnTo>
                  <a:lnTo>
                    <a:pt x="222" y="33"/>
                  </a:lnTo>
                  <a:lnTo>
                    <a:pt x="225" y="34"/>
                  </a:lnTo>
                  <a:lnTo>
                    <a:pt x="231" y="36"/>
                  </a:lnTo>
                  <a:lnTo>
                    <a:pt x="236" y="38"/>
                  </a:lnTo>
                  <a:lnTo>
                    <a:pt x="242" y="40"/>
                  </a:lnTo>
                  <a:lnTo>
                    <a:pt x="245" y="42"/>
                  </a:lnTo>
                  <a:lnTo>
                    <a:pt x="251" y="44"/>
                  </a:lnTo>
                  <a:lnTo>
                    <a:pt x="256" y="45"/>
                  </a:lnTo>
                  <a:lnTo>
                    <a:pt x="262" y="49"/>
                  </a:lnTo>
                  <a:lnTo>
                    <a:pt x="267" y="51"/>
                  </a:lnTo>
                  <a:lnTo>
                    <a:pt x="271" y="54"/>
                  </a:lnTo>
                  <a:lnTo>
                    <a:pt x="276" y="58"/>
                  </a:lnTo>
                  <a:lnTo>
                    <a:pt x="282" y="60"/>
                  </a:lnTo>
                  <a:lnTo>
                    <a:pt x="285" y="62"/>
                  </a:lnTo>
                  <a:lnTo>
                    <a:pt x="291" y="65"/>
                  </a:lnTo>
                  <a:lnTo>
                    <a:pt x="295" y="67"/>
                  </a:lnTo>
                  <a:lnTo>
                    <a:pt x="300" y="69"/>
                  </a:lnTo>
                  <a:lnTo>
                    <a:pt x="304" y="73"/>
                  </a:lnTo>
                  <a:lnTo>
                    <a:pt x="309" y="74"/>
                  </a:lnTo>
                  <a:lnTo>
                    <a:pt x="313" y="76"/>
                  </a:lnTo>
                  <a:lnTo>
                    <a:pt x="316" y="78"/>
                  </a:lnTo>
                  <a:lnTo>
                    <a:pt x="322" y="82"/>
                  </a:lnTo>
                  <a:lnTo>
                    <a:pt x="326" y="84"/>
                  </a:lnTo>
                  <a:lnTo>
                    <a:pt x="329" y="84"/>
                  </a:lnTo>
                  <a:lnTo>
                    <a:pt x="333" y="85"/>
                  </a:lnTo>
                  <a:lnTo>
                    <a:pt x="338" y="87"/>
                  </a:lnTo>
                  <a:lnTo>
                    <a:pt x="342" y="89"/>
                  </a:lnTo>
                  <a:lnTo>
                    <a:pt x="346" y="91"/>
                  </a:lnTo>
                  <a:lnTo>
                    <a:pt x="349" y="91"/>
                  </a:lnTo>
                  <a:lnTo>
                    <a:pt x="353" y="93"/>
                  </a:lnTo>
                  <a:lnTo>
                    <a:pt x="356" y="94"/>
                  </a:lnTo>
                  <a:lnTo>
                    <a:pt x="360" y="94"/>
                  </a:lnTo>
                  <a:lnTo>
                    <a:pt x="364" y="96"/>
                  </a:lnTo>
                  <a:lnTo>
                    <a:pt x="367" y="96"/>
                  </a:lnTo>
                  <a:lnTo>
                    <a:pt x="371" y="98"/>
                  </a:lnTo>
                  <a:lnTo>
                    <a:pt x="378" y="100"/>
                  </a:lnTo>
                  <a:lnTo>
                    <a:pt x="384" y="100"/>
                  </a:lnTo>
                  <a:lnTo>
                    <a:pt x="391" y="102"/>
                  </a:lnTo>
                  <a:lnTo>
                    <a:pt x="397" y="102"/>
                  </a:lnTo>
                  <a:lnTo>
                    <a:pt x="402" y="102"/>
                  </a:lnTo>
                  <a:lnTo>
                    <a:pt x="407" y="102"/>
                  </a:lnTo>
                  <a:lnTo>
                    <a:pt x="413" y="102"/>
                  </a:lnTo>
                  <a:lnTo>
                    <a:pt x="418" y="102"/>
                  </a:lnTo>
                  <a:lnTo>
                    <a:pt x="424" y="100"/>
                  </a:lnTo>
                  <a:lnTo>
                    <a:pt x="427" y="100"/>
                  </a:lnTo>
                  <a:lnTo>
                    <a:pt x="433" y="98"/>
                  </a:lnTo>
                  <a:lnTo>
                    <a:pt x="438" y="98"/>
                  </a:lnTo>
                  <a:lnTo>
                    <a:pt x="442" y="94"/>
                  </a:lnTo>
                  <a:lnTo>
                    <a:pt x="446" y="93"/>
                  </a:lnTo>
                  <a:lnTo>
                    <a:pt x="449" y="91"/>
                  </a:lnTo>
                  <a:lnTo>
                    <a:pt x="455" y="89"/>
                  </a:lnTo>
                  <a:lnTo>
                    <a:pt x="457" y="85"/>
                  </a:lnTo>
                  <a:lnTo>
                    <a:pt x="462" y="84"/>
                  </a:lnTo>
                  <a:lnTo>
                    <a:pt x="466" y="82"/>
                  </a:lnTo>
                  <a:lnTo>
                    <a:pt x="469" y="78"/>
                  </a:lnTo>
                  <a:lnTo>
                    <a:pt x="475" y="73"/>
                  </a:lnTo>
                  <a:lnTo>
                    <a:pt x="482" y="65"/>
                  </a:lnTo>
                  <a:lnTo>
                    <a:pt x="488" y="60"/>
                  </a:lnTo>
                  <a:lnTo>
                    <a:pt x="493" y="53"/>
                  </a:lnTo>
                  <a:lnTo>
                    <a:pt x="497" y="45"/>
                  </a:lnTo>
                  <a:lnTo>
                    <a:pt x="500" y="40"/>
                  </a:lnTo>
                  <a:lnTo>
                    <a:pt x="504" y="33"/>
                  </a:lnTo>
                  <a:lnTo>
                    <a:pt x="508" y="27"/>
                  </a:lnTo>
                  <a:lnTo>
                    <a:pt x="509" y="22"/>
                  </a:lnTo>
                  <a:lnTo>
                    <a:pt x="511" y="16"/>
                  </a:lnTo>
                  <a:lnTo>
                    <a:pt x="513" y="11"/>
                  </a:lnTo>
                  <a:lnTo>
                    <a:pt x="515" y="7"/>
                  </a:lnTo>
                  <a:lnTo>
                    <a:pt x="517" y="2"/>
                  </a:lnTo>
                  <a:lnTo>
                    <a:pt x="518" y="0"/>
                  </a:lnTo>
                  <a:lnTo>
                    <a:pt x="548" y="23"/>
                  </a:lnTo>
                  <a:lnTo>
                    <a:pt x="548" y="23"/>
                  </a:lnTo>
                  <a:lnTo>
                    <a:pt x="546" y="27"/>
                  </a:lnTo>
                  <a:lnTo>
                    <a:pt x="544" y="29"/>
                  </a:lnTo>
                  <a:lnTo>
                    <a:pt x="542" y="33"/>
                  </a:lnTo>
                  <a:lnTo>
                    <a:pt x="540" y="36"/>
                  </a:lnTo>
                  <a:lnTo>
                    <a:pt x="540" y="40"/>
                  </a:lnTo>
                  <a:lnTo>
                    <a:pt x="537" y="44"/>
                  </a:lnTo>
                  <a:lnTo>
                    <a:pt x="535" y="47"/>
                  </a:lnTo>
                  <a:lnTo>
                    <a:pt x="533" y="51"/>
                  </a:lnTo>
                  <a:lnTo>
                    <a:pt x="529" y="54"/>
                  </a:lnTo>
                  <a:lnTo>
                    <a:pt x="526" y="60"/>
                  </a:lnTo>
                  <a:lnTo>
                    <a:pt x="524" y="65"/>
                  </a:lnTo>
                  <a:lnTo>
                    <a:pt x="520" y="69"/>
                  </a:lnTo>
                  <a:lnTo>
                    <a:pt x="518" y="76"/>
                  </a:lnTo>
                  <a:lnTo>
                    <a:pt x="513" y="80"/>
                  </a:lnTo>
                  <a:lnTo>
                    <a:pt x="509" y="85"/>
                  </a:lnTo>
                  <a:lnTo>
                    <a:pt x="506" y="89"/>
                  </a:lnTo>
                  <a:lnTo>
                    <a:pt x="502" y="94"/>
                  </a:lnTo>
                  <a:lnTo>
                    <a:pt x="497" y="100"/>
                  </a:lnTo>
                  <a:lnTo>
                    <a:pt x="491" y="104"/>
                  </a:lnTo>
                  <a:lnTo>
                    <a:pt x="488" y="109"/>
                  </a:lnTo>
                  <a:lnTo>
                    <a:pt x="482" y="113"/>
                  </a:lnTo>
                  <a:lnTo>
                    <a:pt x="477" y="116"/>
                  </a:lnTo>
                  <a:lnTo>
                    <a:pt x="471" y="120"/>
                  </a:lnTo>
                  <a:lnTo>
                    <a:pt x="466" y="124"/>
                  </a:lnTo>
                  <a:lnTo>
                    <a:pt x="458" y="127"/>
                  </a:lnTo>
                  <a:lnTo>
                    <a:pt x="453" y="129"/>
                  </a:lnTo>
                  <a:lnTo>
                    <a:pt x="447" y="133"/>
                  </a:lnTo>
                  <a:lnTo>
                    <a:pt x="440" y="135"/>
                  </a:lnTo>
                  <a:lnTo>
                    <a:pt x="435" y="136"/>
                  </a:lnTo>
                  <a:lnTo>
                    <a:pt x="427" y="136"/>
                  </a:lnTo>
                  <a:lnTo>
                    <a:pt x="420" y="136"/>
                  </a:lnTo>
                  <a:lnTo>
                    <a:pt x="413" y="136"/>
                  </a:lnTo>
                  <a:lnTo>
                    <a:pt x="407" y="138"/>
                  </a:lnTo>
                  <a:lnTo>
                    <a:pt x="400" y="136"/>
                  </a:lnTo>
                  <a:lnTo>
                    <a:pt x="395" y="136"/>
                  </a:lnTo>
                  <a:lnTo>
                    <a:pt x="389" y="136"/>
                  </a:lnTo>
                  <a:lnTo>
                    <a:pt x="384" y="136"/>
                  </a:lnTo>
                  <a:lnTo>
                    <a:pt x="377" y="135"/>
                  </a:lnTo>
                  <a:lnTo>
                    <a:pt x="371" y="135"/>
                  </a:lnTo>
                  <a:lnTo>
                    <a:pt x="364" y="133"/>
                  </a:lnTo>
                  <a:lnTo>
                    <a:pt x="360" y="131"/>
                  </a:lnTo>
                  <a:lnTo>
                    <a:pt x="353" y="129"/>
                  </a:lnTo>
                  <a:lnTo>
                    <a:pt x="347" y="129"/>
                  </a:lnTo>
                  <a:lnTo>
                    <a:pt x="344" y="127"/>
                  </a:lnTo>
                  <a:lnTo>
                    <a:pt x="338" y="125"/>
                  </a:lnTo>
                  <a:lnTo>
                    <a:pt x="331" y="124"/>
                  </a:lnTo>
                  <a:lnTo>
                    <a:pt x="326" y="122"/>
                  </a:lnTo>
                  <a:lnTo>
                    <a:pt x="322" y="120"/>
                  </a:lnTo>
                  <a:lnTo>
                    <a:pt x="316" y="116"/>
                  </a:lnTo>
                  <a:lnTo>
                    <a:pt x="311" y="115"/>
                  </a:lnTo>
                  <a:lnTo>
                    <a:pt x="306" y="113"/>
                  </a:lnTo>
                  <a:lnTo>
                    <a:pt x="300" y="109"/>
                  </a:lnTo>
                  <a:lnTo>
                    <a:pt x="296" y="107"/>
                  </a:lnTo>
                  <a:lnTo>
                    <a:pt x="291" y="105"/>
                  </a:lnTo>
                  <a:lnTo>
                    <a:pt x="285" y="102"/>
                  </a:lnTo>
                  <a:lnTo>
                    <a:pt x="282" y="100"/>
                  </a:lnTo>
                  <a:lnTo>
                    <a:pt x="276" y="98"/>
                  </a:lnTo>
                  <a:lnTo>
                    <a:pt x="271" y="94"/>
                  </a:lnTo>
                  <a:lnTo>
                    <a:pt x="267" y="93"/>
                  </a:lnTo>
                  <a:lnTo>
                    <a:pt x="262" y="91"/>
                  </a:lnTo>
                  <a:lnTo>
                    <a:pt x="256" y="89"/>
                  </a:lnTo>
                  <a:lnTo>
                    <a:pt x="253" y="85"/>
                  </a:lnTo>
                  <a:lnTo>
                    <a:pt x="247" y="84"/>
                  </a:lnTo>
                  <a:lnTo>
                    <a:pt x="242" y="82"/>
                  </a:lnTo>
                  <a:lnTo>
                    <a:pt x="236" y="78"/>
                  </a:lnTo>
                  <a:lnTo>
                    <a:pt x="231" y="76"/>
                  </a:lnTo>
                  <a:lnTo>
                    <a:pt x="227" y="74"/>
                  </a:lnTo>
                  <a:lnTo>
                    <a:pt x="222" y="73"/>
                  </a:lnTo>
                  <a:lnTo>
                    <a:pt x="216" y="71"/>
                  </a:lnTo>
                  <a:lnTo>
                    <a:pt x="211" y="69"/>
                  </a:lnTo>
                  <a:lnTo>
                    <a:pt x="205" y="67"/>
                  </a:lnTo>
                  <a:lnTo>
                    <a:pt x="200" y="65"/>
                  </a:lnTo>
                  <a:lnTo>
                    <a:pt x="196" y="65"/>
                  </a:lnTo>
                  <a:lnTo>
                    <a:pt x="191" y="64"/>
                  </a:lnTo>
                  <a:lnTo>
                    <a:pt x="185" y="62"/>
                  </a:lnTo>
                  <a:lnTo>
                    <a:pt x="182" y="62"/>
                  </a:lnTo>
                  <a:lnTo>
                    <a:pt x="176" y="62"/>
                  </a:lnTo>
                  <a:lnTo>
                    <a:pt x="171" y="60"/>
                  </a:lnTo>
                  <a:lnTo>
                    <a:pt x="165" y="60"/>
                  </a:lnTo>
                  <a:lnTo>
                    <a:pt x="160" y="60"/>
                  </a:lnTo>
                  <a:lnTo>
                    <a:pt x="156" y="60"/>
                  </a:lnTo>
                  <a:lnTo>
                    <a:pt x="151" y="60"/>
                  </a:lnTo>
                  <a:lnTo>
                    <a:pt x="145" y="60"/>
                  </a:lnTo>
                  <a:lnTo>
                    <a:pt x="142" y="60"/>
                  </a:lnTo>
                  <a:lnTo>
                    <a:pt x="138" y="62"/>
                  </a:lnTo>
                  <a:lnTo>
                    <a:pt x="133" y="62"/>
                  </a:lnTo>
                  <a:lnTo>
                    <a:pt x="129" y="62"/>
                  </a:lnTo>
                  <a:lnTo>
                    <a:pt x="123" y="64"/>
                  </a:lnTo>
                  <a:lnTo>
                    <a:pt x="120" y="65"/>
                  </a:lnTo>
                  <a:lnTo>
                    <a:pt x="116" y="67"/>
                  </a:lnTo>
                  <a:lnTo>
                    <a:pt x="113" y="69"/>
                  </a:lnTo>
                  <a:lnTo>
                    <a:pt x="109" y="73"/>
                  </a:lnTo>
                  <a:lnTo>
                    <a:pt x="105" y="74"/>
                  </a:lnTo>
                  <a:lnTo>
                    <a:pt x="102" y="76"/>
                  </a:lnTo>
                  <a:lnTo>
                    <a:pt x="98" y="80"/>
                  </a:lnTo>
                  <a:lnTo>
                    <a:pt x="94" y="84"/>
                  </a:lnTo>
                  <a:lnTo>
                    <a:pt x="91" y="87"/>
                  </a:lnTo>
                  <a:lnTo>
                    <a:pt x="87" y="91"/>
                  </a:lnTo>
                  <a:lnTo>
                    <a:pt x="83" y="94"/>
                  </a:lnTo>
                  <a:lnTo>
                    <a:pt x="80" y="98"/>
                  </a:lnTo>
                  <a:lnTo>
                    <a:pt x="76" y="102"/>
                  </a:lnTo>
                  <a:lnTo>
                    <a:pt x="73" y="105"/>
                  </a:lnTo>
                  <a:lnTo>
                    <a:pt x="71" y="109"/>
                  </a:lnTo>
                  <a:lnTo>
                    <a:pt x="67" y="115"/>
                  </a:lnTo>
                  <a:lnTo>
                    <a:pt x="65" y="118"/>
                  </a:lnTo>
                  <a:lnTo>
                    <a:pt x="62" y="122"/>
                  </a:lnTo>
                  <a:lnTo>
                    <a:pt x="60" y="125"/>
                  </a:lnTo>
                  <a:lnTo>
                    <a:pt x="56" y="129"/>
                  </a:lnTo>
                  <a:lnTo>
                    <a:pt x="54" y="135"/>
                  </a:lnTo>
                  <a:lnTo>
                    <a:pt x="53" y="138"/>
                  </a:lnTo>
                  <a:lnTo>
                    <a:pt x="49" y="142"/>
                  </a:lnTo>
                  <a:lnTo>
                    <a:pt x="47" y="145"/>
                  </a:lnTo>
                  <a:lnTo>
                    <a:pt x="45" y="149"/>
                  </a:lnTo>
                  <a:lnTo>
                    <a:pt x="42" y="155"/>
                  </a:lnTo>
                  <a:lnTo>
                    <a:pt x="40" y="162"/>
                  </a:lnTo>
                  <a:lnTo>
                    <a:pt x="36" y="165"/>
                  </a:lnTo>
                  <a:lnTo>
                    <a:pt x="36" y="169"/>
                  </a:lnTo>
                  <a:lnTo>
                    <a:pt x="34" y="171"/>
                  </a:lnTo>
                  <a:lnTo>
                    <a:pt x="34" y="173"/>
                  </a:lnTo>
                  <a:lnTo>
                    <a:pt x="0" y="162"/>
                  </a:lnTo>
                  <a:lnTo>
                    <a:pt x="0" y="162"/>
                  </a:lnTo>
                  <a:close/>
                </a:path>
              </a:pathLst>
            </a:custGeom>
            <a:grp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4" name="Freeform 20"/>
            <p:cNvSpPr>
              <a:spLocks/>
            </p:cNvSpPr>
            <p:nvPr/>
          </p:nvSpPr>
          <p:spPr bwMode="auto">
            <a:xfrm>
              <a:off x="3526" y="1454"/>
              <a:ext cx="145" cy="40"/>
            </a:xfrm>
            <a:custGeom>
              <a:avLst/>
              <a:gdLst/>
              <a:ahLst/>
              <a:cxnLst>
                <a:cxn ang="0">
                  <a:pos x="105" y="0"/>
                </a:cxn>
                <a:cxn ang="0">
                  <a:pos x="112" y="0"/>
                </a:cxn>
                <a:cxn ang="0">
                  <a:pos x="123" y="0"/>
                </a:cxn>
                <a:cxn ang="0">
                  <a:pos x="134" y="1"/>
                </a:cxn>
                <a:cxn ang="0">
                  <a:pos x="140" y="9"/>
                </a:cxn>
                <a:cxn ang="0">
                  <a:pos x="143" y="18"/>
                </a:cxn>
                <a:cxn ang="0">
                  <a:pos x="140" y="25"/>
                </a:cxn>
                <a:cxn ang="0">
                  <a:pos x="132" y="27"/>
                </a:cxn>
                <a:cxn ang="0">
                  <a:pos x="123" y="27"/>
                </a:cxn>
                <a:cxn ang="0">
                  <a:pos x="116" y="29"/>
                </a:cxn>
                <a:cxn ang="0">
                  <a:pos x="107" y="30"/>
                </a:cxn>
                <a:cxn ang="0">
                  <a:pos x="100" y="30"/>
                </a:cxn>
                <a:cxn ang="0">
                  <a:pos x="92" y="30"/>
                </a:cxn>
                <a:cxn ang="0">
                  <a:pos x="83" y="32"/>
                </a:cxn>
                <a:cxn ang="0">
                  <a:pos x="76" y="32"/>
                </a:cxn>
                <a:cxn ang="0">
                  <a:pos x="67" y="32"/>
                </a:cxn>
                <a:cxn ang="0">
                  <a:pos x="60" y="32"/>
                </a:cxn>
                <a:cxn ang="0">
                  <a:pos x="51" y="32"/>
                </a:cxn>
                <a:cxn ang="0">
                  <a:pos x="43" y="34"/>
                </a:cxn>
                <a:cxn ang="0">
                  <a:pos x="34" y="34"/>
                </a:cxn>
                <a:cxn ang="0">
                  <a:pos x="27" y="36"/>
                </a:cxn>
                <a:cxn ang="0">
                  <a:pos x="20" y="38"/>
                </a:cxn>
                <a:cxn ang="0">
                  <a:pos x="12" y="36"/>
                </a:cxn>
                <a:cxn ang="0">
                  <a:pos x="3" y="32"/>
                </a:cxn>
                <a:cxn ang="0">
                  <a:pos x="1" y="25"/>
                </a:cxn>
                <a:cxn ang="0">
                  <a:pos x="5" y="18"/>
                </a:cxn>
                <a:cxn ang="0">
                  <a:pos x="14" y="10"/>
                </a:cxn>
                <a:cxn ang="0">
                  <a:pos x="25" y="5"/>
                </a:cxn>
                <a:cxn ang="0">
                  <a:pos x="36" y="3"/>
                </a:cxn>
                <a:cxn ang="0">
                  <a:pos x="43" y="3"/>
                </a:cxn>
                <a:cxn ang="0">
                  <a:pos x="54" y="3"/>
                </a:cxn>
                <a:cxn ang="0">
                  <a:pos x="65" y="3"/>
                </a:cxn>
                <a:cxn ang="0">
                  <a:pos x="72" y="3"/>
                </a:cxn>
                <a:cxn ang="0">
                  <a:pos x="83" y="3"/>
                </a:cxn>
                <a:cxn ang="0">
                  <a:pos x="96" y="1"/>
                </a:cxn>
                <a:cxn ang="0">
                  <a:pos x="103" y="0"/>
                </a:cxn>
              </a:cxnLst>
              <a:rect l="0" t="0" r="r" b="b"/>
              <a:pathLst>
                <a:path w="145" h="40">
                  <a:moveTo>
                    <a:pt x="103" y="0"/>
                  </a:moveTo>
                  <a:lnTo>
                    <a:pt x="105" y="0"/>
                  </a:lnTo>
                  <a:lnTo>
                    <a:pt x="109" y="0"/>
                  </a:lnTo>
                  <a:lnTo>
                    <a:pt x="112" y="0"/>
                  </a:lnTo>
                  <a:lnTo>
                    <a:pt x="120" y="0"/>
                  </a:lnTo>
                  <a:lnTo>
                    <a:pt x="123" y="0"/>
                  </a:lnTo>
                  <a:lnTo>
                    <a:pt x="129" y="1"/>
                  </a:lnTo>
                  <a:lnTo>
                    <a:pt x="134" y="1"/>
                  </a:lnTo>
                  <a:lnTo>
                    <a:pt x="140" y="3"/>
                  </a:lnTo>
                  <a:lnTo>
                    <a:pt x="140" y="9"/>
                  </a:lnTo>
                  <a:lnTo>
                    <a:pt x="142" y="12"/>
                  </a:lnTo>
                  <a:lnTo>
                    <a:pt x="143" y="18"/>
                  </a:lnTo>
                  <a:lnTo>
                    <a:pt x="145" y="23"/>
                  </a:lnTo>
                  <a:lnTo>
                    <a:pt x="140" y="25"/>
                  </a:lnTo>
                  <a:lnTo>
                    <a:pt x="136" y="25"/>
                  </a:lnTo>
                  <a:lnTo>
                    <a:pt x="132" y="27"/>
                  </a:lnTo>
                  <a:lnTo>
                    <a:pt x="129" y="27"/>
                  </a:lnTo>
                  <a:lnTo>
                    <a:pt x="123" y="27"/>
                  </a:lnTo>
                  <a:lnTo>
                    <a:pt x="120" y="29"/>
                  </a:lnTo>
                  <a:lnTo>
                    <a:pt x="116" y="29"/>
                  </a:lnTo>
                  <a:lnTo>
                    <a:pt x="112" y="30"/>
                  </a:lnTo>
                  <a:lnTo>
                    <a:pt x="107" y="30"/>
                  </a:lnTo>
                  <a:lnTo>
                    <a:pt x="103" y="30"/>
                  </a:lnTo>
                  <a:lnTo>
                    <a:pt x="100" y="30"/>
                  </a:lnTo>
                  <a:lnTo>
                    <a:pt x="96" y="30"/>
                  </a:lnTo>
                  <a:lnTo>
                    <a:pt x="92" y="30"/>
                  </a:lnTo>
                  <a:lnTo>
                    <a:pt x="89" y="32"/>
                  </a:lnTo>
                  <a:lnTo>
                    <a:pt x="83" y="32"/>
                  </a:lnTo>
                  <a:lnTo>
                    <a:pt x="80" y="32"/>
                  </a:lnTo>
                  <a:lnTo>
                    <a:pt x="76" y="32"/>
                  </a:lnTo>
                  <a:lnTo>
                    <a:pt x="71" y="32"/>
                  </a:lnTo>
                  <a:lnTo>
                    <a:pt x="67" y="32"/>
                  </a:lnTo>
                  <a:lnTo>
                    <a:pt x="63" y="32"/>
                  </a:lnTo>
                  <a:lnTo>
                    <a:pt x="60" y="32"/>
                  </a:lnTo>
                  <a:lnTo>
                    <a:pt x="56" y="32"/>
                  </a:lnTo>
                  <a:lnTo>
                    <a:pt x="51" y="32"/>
                  </a:lnTo>
                  <a:lnTo>
                    <a:pt x="47" y="34"/>
                  </a:lnTo>
                  <a:lnTo>
                    <a:pt x="43" y="34"/>
                  </a:lnTo>
                  <a:lnTo>
                    <a:pt x="38" y="34"/>
                  </a:lnTo>
                  <a:lnTo>
                    <a:pt x="34" y="34"/>
                  </a:lnTo>
                  <a:lnTo>
                    <a:pt x="30" y="36"/>
                  </a:lnTo>
                  <a:lnTo>
                    <a:pt x="27" y="36"/>
                  </a:lnTo>
                  <a:lnTo>
                    <a:pt x="23" y="36"/>
                  </a:lnTo>
                  <a:lnTo>
                    <a:pt x="20" y="38"/>
                  </a:lnTo>
                  <a:lnTo>
                    <a:pt x="16" y="40"/>
                  </a:lnTo>
                  <a:lnTo>
                    <a:pt x="12" y="36"/>
                  </a:lnTo>
                  <a:lnTo>
                    <a:pt x="7" y="34"/>
                  </a:lnTo>
                  <a:lnTo>
                    <a:pt x="3" y="32"/>
                  </a:lnTo>
                  <a:lnTo>
                    <a:pt x="0" y="29"/>
                  </a:lnTo>
                  <a:lnTo>
                    <a:pt x="1" y="25"/>
                  </a:lnTo>
                  <a:lnTo>
                    <a:pt x="3" y="21"/>
                  </a:lnTo>
                  <a:lnTo>
                    <a:pt x="5" y="18"/>
                  </a:lnTo>
                  <a:lnTo>
                    <a:pt x="9" y="16"/>
                  </a:lnTo>
                  <a:lnTo>
                    <a:pt x="14" y="10"/>
                  </a:lnTo>
                  <a:lnTo>
                    <a:pt x="20" y="9"/>
                  </a:lnTo>
                  <a:lnTo>
                    <a:pt x="25" y="5"/>
                  </a:lnTo>
                  <a:lnTo>
                    <a:pt x="32" y="5"/>
                  </a:lnTo>
                  <a:lnTo>
                    <a:pt x="36" y="3"/>
                  </a:lnTo>
                  <a:lnTo>
                    <a:pt x="40" y="3"/>
                  </a:lnTo>
                  <a:lnTo>
                    <a:pt x="43" y="3"/>
                  </a:lnTo>
                  <a:lnTo>
                    <a:pt x="47" y="3"/>
                  </a:lnTo>
                  <a:lnTo>
                    <a:pt x="54" y="3"/>
                  </a:lnTo>
                  <a:lnTo>
                    <a:pt x="61" y="3"/>
                  </a:lnTo>
                  <a:lnTo>
                    <a:pt x="65" y="3"/>
                  </a:lnTo>
                  <a:lnTo>
                    <a:pt x="69" y="3"/>
                  </a:lnTo>
                  <a:lnTo>
                    <a:pt x="72" y="3"/>
                  </a:lnTo>
                  <a:lnTo>
                    <a:pt x="76" y="3"/>
                  </a:lnTo>
                  <a:lnTo>
                    <a:pt x="83" y="3"/>
                  </a:lnTo>
                  <a:lnTo>
                    <a:pt x="91" y="1"/>
                  </a:lnTo>
                  <a:lnTo>
                    <a:pt x="96" y="1"/>
                  </a:lnTo>
                  <a:lnTo>
                    <a:pt x="103" y="0"/>
                  </a:lnTo>
                  <a:lnTo>
                    <a:pt x="103" y="0"/>
                  </a:lnTo>
                  <a:close/>
                </a:path>
              </a:pathLst>
            </a:custGeom>
            <a:grp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5" name="Freeform 21"/>
            <p:cNvSpPr>
              <a:spLocks/>
            </p:cNvSpPr>
            <p:nvPr/>
          </p:nvSpPr>
          <p:spPr bwMode="auto">
            <a:xfrm>
              <a:off x="3535" y="1539"/>
              <a:ext cx="145" cy="33"/>
            </a:xfrm>
            <a:custGeom>
              <a:avLst/>
              <a:gdLst/>
              <a:ahLst/>
              <a:cxnLst>
                <a:cxn ang="0">
                  <a:pos x="65" y="2"/>
                </a:cxn>
                <a:cxn ang="0">
                  <a:pos x="78" y="2"/>
                </a:cxn>
                <a:cxn ang="0">
                  <a:pos x="91" y="0"/>
                </a:cxn>
                <a:cxn ang="0">
                  <a:pos x="102" y="0"/>
                </a:cxn>
                <a:cxn ang="0">
                  <a:pos x="109" y="0"/>
                </a:cxn>
                <a:cxn ang="0">
                  <a:pos x="120" y="0"/>
                </a:cxn>
                <a:cxn ang="0">
                  <a:pos x="131" y="2"/>
                </a:cxn>
                <a:cxn ang="0">
                  <a:pos x="140" y="7"/>
                </a:cxn>
                <a:cxn ang="0">
                  <a:pos x="143" y="15"/>
                </a:cxn>
                <a:cxn ang="0">
                  <a:pos x="145" y="22"/>
                </a:cxn>
                <a:cxn ang="0">
                  <a:pos x="142" y="26"/>
                </a:cxn>
                <a:cxn ang="0">
                  <a:pos x="131" y="27"/>
                </a:cxn>
                <a:cxn ang="0">
                  <a:pos x="116" y="29"/>
                </a:cxn>
                <a:cxn ang="0">
                  <a:pos x="105" y="31"/>
                </a:cxn>
                <a:cxn ang="0">
                  <a:pos x="96" y="31"/>
                </a:cxn>
                <a:cxn ang="0">
                  <a:pos x="83" y="29"/>
                </a:cxn>
                <a:cxn ang="0">
                  <a:pos x="71" y="29"/>
                </a:cxn>
                <a:cxn ang="0">
                  <a:pos x="58" y="29"/>
                </a:cxn>
                <a:cxn ang="0">
                  <a:pos x="45" y="31"/>
                </a:cxn>
                <a:cxn ang="0">
                  <a:pos x="32" y="31"/>
                </a:cxn>
                <a:cxn ang="0">
                  <a:pos x="20" y="31"/>
                </a:cxn>
                <a:cxn ang="0">
                  <a:pos x="9" y="29"/>
                </a:cxn>
                <a:cxn ang="0">
                  <a:pos x="1" y="24"/>
                </a:cxn>
                <a:cxn ang="0">
                  <a:pos x="0" y="18"/>
                </a:cxn>
                <a:cxn ang="0">
                  <a:pos x="1" y="11"/>
                </a:cxn>
                <a:cxn ang="0">
                  <a:pos x="7" y="7"/>
                </a:cxn>
                <a:cxn ang="0">
                  <a:pos x="14" y="4"/>
                </a:cxn>
                <a:cxn ang="0">
                  <a:pos x="25" y="4"/>
                </a:cxn>
                <a:cxn ang="0">
                  <a:pos x="36" y="4"/>
                </a:cxn>
                <a:cxn ang="0">
                  <a:pos x="47" y="4"/>
                </a:cxn>
                <a:cxn ang="0">
                  <a:pos x="56" y="2"/>
                </a:cxn>
                <a:cxn ang="0">
                  <a:pos x="60" y="2"/>
                </a:cxn>
              </a:cxnLst>
              <a:rect l="0" t="0" r="r" b="b"/>
              <a:pathLst>
                <a:path w="145" h="33">
                  <a:moveTo>
                    <a:pt x="60" y="2"/>
                  </a:moveTo>
                  <a:lnTo>
                    <a:pt x="65" y="2"/>
                  </a:lnTo>
                  <a:lnTo>
                    <a:pt x="71" y="2"/>
                  </a:lnTo>
                  <a:lnTo>
                    <a:pt x="78" y="2"/>
                  </a:lnTo>
                  <a:lnTo>
                    <a:pt x="85" y="2"/>
                  </a:lnTo>
                  <a:lnTo>
                    <a:pt x="91" y="0"/>
                  </a:lnTo>
                  <a:lnTo>
                    <a:pt x="98" y="0"/>
                  </a:lnTo>
                  <a:lnTo>
                    <a:pt x="102" y="0"/>
                  </a:lnTo>
                  <a:lnTo>
                    <a:pt x="105" y="0"/>
                  </a:lnTo>
                  <a:lnTo>
                    <a:pt x="109" y="0"/>
                  </a:lnTo>
                  <a:lnTo>
                    <a:pt x="112" y="0"/>
                  </a:lnTo>
                  <a:lnTo>
                    <a:pt x="120" y="0"/>
                  </a:lnTo>
                  <a:lnTo>
                    <a:pt x="125" y="2"/>
                  </a:lnTo>
                  <a:lnTo>
                    <a:pt x="131" y="2"/>
                  </a:lnTo>
                  <a:lnTo>
                    <a:pt x="136" y="6"/>
                  </a:lnTo>
                  <a:lnTo>
                    <a:pt x="140" y="7"/>
                  </a:lnTo>
                  <a:lnTo>
                    <a:pt x="143" y="13"/>
                  </a:lnTo>
                  <a:lnTo>
                    <a:pt x="143" y="15"/>
                  </a:lnTo>
                  <a:lnTo>
                    <a:pt x="145" y="18"/>
                  </a:lnTo>
                  <a:lnTo>
                    <a:pt x="145" y="22"/>
                  </a:lnTo>
                  <a:lnTo>
                    <a:pt x="145" y="26"/>
                  </a:lnTo>
                  <a:lnTo>
                    <a:pt x="142" y="26"/>
                  </a:lnTo>
                  <a:lnTo>
                    <a:pt x="136" y="27"/>
                  </a:lnTo>
                  <a:lnTo>
                    <a:pt x="131" y="27"/>
                  </a:lnTo>
                  <a:lnTo>
                    <a:pt x="123" y="29"/>
                  </a:lnTo>
                  <a:lnTo>
                    <a:pt x="116" y="29"/>
                  </a:lnTo>
                  <a:lnTo>
                    <a:pt x="111" y="31"/>
                  </a:lnTo>
                  <a:lnTo>
                    <a:pt x="105" y="31"/>
                  </a:lnTo>
                  <a:lnTo>
                    <a:pt x="103" y="33"/>
                  </a:lnTo>
                  <a:lnTo>
                    <a:pt x="96" y="31"/>
                  </a:lnTo>
                  <a:lnTo>
                    <a:pt x="91" y="29"/>
                  </a:lnTo>
                  <a:lnTo>
                    <a:pt x="83" y="29"/>
                  </a:lnTo>
                  <a:lnTo>
                    <a:pt x="76" y="29"/>
                  </a:lnTo>
                  <a:lnTo>
                    <a:pt x="71" y="29"/>
                  </a:lnTo>
                  <a:lnTo>
                    <a:pt x="63" y="29"/>
                  </a:lnTo>
                  <a:lnTo>
                    <a:pt x="58" y="29"/>
                  </a:lnTo>
                  <a:lnTo>
                    <a:pt x="52" y="31"/>
                  </a:lnTo>
                  <a:lnTo>
                    <a:pt x="45" y="31"/>
                  </a:lnTo>
                  <a:lnTo>
                    <a:pt x="40" y="31"/>
                  </a:lnTo>
                  <a:lnTo>
                    <a:pt x="32" y="31"/>
                  </a:lnTo>
                  <a:lnTo>
                    <a:pt x="27" y="33"/>
                  </a:lnTo>
                  <a:lnTo>
                    <a:pt x="20" y="31"/>
                  </a:lnTo>
                  <a:lnTo>
                    <a:pt x="14" y="31"/>
                  </a:lnTo>
                  <a:lnTo>
                    <a:pt x="9" y="29"/>
                  </a:lnTo>
                  <a:lnTo>
                    <a:pt x="3" y="27"/>
                  </a:lnTo>
                  <a:lnTo>
                    <a:pt x="1" y="24"/>
                  </a:lnTo>
                  <a:lnTo>
                    <a:pt x="0" y="20"/>
                  </a:lnTo>
                  <a:lnTo>
                    <a:pt x="0" y="18"/>
                  </a:lnTo>
                  <a:lnTo>
                    <a:pt x="0" y="16"/>
                  </a:lnTo>
                  <a:lnTo>
                    <a:pt x="1" y="11"/>
                  </a:lnTo>
                  <a:lnTo>
                    <a:pt x="3" y="9"/>
                  </a:lnTo>
                  <a:lnTo>
                    <a:pt x="7" y="7"/>
                  </a:lnTo>
                  <a:lnTo>
                    <a:pt x="11" y="4"/>
                  </a:lnTo>
                  <a:lnTo>
                    <a:pt x="14" y="4"/>
                  </a:lnTo>
                  <a:lnTo>
                    <a:pt x="20" y="4"/>
                  </a:lnTo>
                  <a:lnTo>
                    <a:pt x="25" y="4"/>
                  </a:lnTo>
                  <a:lnTo>
                    <a:pt x="31" y="4"/>
                  </a:lnTo>
                  <a:lnTo>
                    <a:pt x="36" y="4"/>
                  </a:lnTo>
                  <a:lnTo>
                    <a:pt x="42" y="4"/>
                  </a:lnTo>
                  <a:lnTo>
                    <a:pt x="47" y="4"/>
                  </a:lnTo>
                  <a:lnTo>
                    <a:pt x="51" y="4"/>
                  </a:lnTo>
                  <a:lnTo>
                    <a:pt x="56" y="2"/>
                  </a:lnTo>
                  <a:lnTo>
                    <a:pt x="60" y="2"/>
                  </a:lnTo>
                  <a:lnTo>
                    <a:pt x="60" y="2"/>
                  </a:lnTo>
                  <a:close/>
                </a:path>
              </a:pathLst>
            </a:custGeom>
            <a:grp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6" name="Freeform 22"/>
            <p:cNvSpPr>
              <a:spLocks/>
            </p:cNvSpPr>
            <p:nvPr/>
          </p:nvSpPr>
          <p:spPr bwMode="auto">
            <a:xfrm>
              <a:off x="3529" y="1628"/>
              <a:ext cx="140" cy="37"/>
            </a:xfrm>
            <a:custGeom>
              <a:avLst/>
              <a:gdLst/>
              <a:ahLst/>
              <a:cxnLst>
                <a:cxn ang="0">
                  <a:pos x="95" y="0"/>
                </a:cxn>
                <a:cxn ang="0">
                  <a:pos x="104" y="0"/>
                </a:cxn>
                <a:cxn ang="0">
                  <a:pos x="113" y="0"/>
                </a:cxn>
                <a:cxn ang="0">
                  <a:pos x="124" y="4"/>
                </a:cxn>
                <a:cxn ang="0">
                  <a:pos x="133" y="8"/>
                </a:cxn>
                <a:cxn ang="0">
                  <a:pos x="139" y="13"/>
                </a:cxn>
                <a:cxn ang="0">
                  <a:pos x="140" y="20"/>
                </a:cxn>
                <a:cxn ang="0">
                  <a:pos x="135" y="29"/>
                </a:cxn>
                <a:cxn ang="0">
                  <a:pos x="122" y="31"/>
                </a:cxn>
                <a:cxn ang="0">
                  <a:pos x="109" y="31"/>
                </a:cxn>
                <a:cxn ang="0">
                  <a:pos x="97" y="31"/>
                </a:cxn>
                <a:cxn ang="0">
                  <a:pos x="86" y="33"/>
                </a:cxn>
                <a:cxn ang="0">
                  <a:pos x="73" y="35"/>
                </a:cxn>
                <a:cxn ang="0">
                  <a:pos x="60" y="35"/>
                </a:cxn>
                <a:cxn ang="0">
                  <a:pos x="48" y="37"/>
                </a:cxn>
                <a:cxn ang="0">
                  <a:pos x="35" y="37"/>
                </a:cxn>
                <a:cxn ang="0">
                  <a:pos x="24" y="37"/>
                </a:cxn>
                <a:cxn ang="0">
                  <a:pos x="15" y="37"/>
                </a:cxn>
                <a:cxn ang="0">
                  <a:pos x="6" y="29"/>
                </a:cxn>
                <a:cxn ang="0">
                  <a:pos x="0" y="17"/>
                </a:cxn>
                <a:cxn ang="0">
                  <a:pos x="4" y="9"/>
                </a:cxn>
                <a:cxn ang="0">
                  <a:pos x="11" y="8"/>
                </a:cxn>
                <a:cxn ang="0">
                  <a:pos x="17" y="8"/>
                </a:cxn>
                <a:cxn ang="0">
                  <a:pos x="26" y="8"/>
                </a:cxn>
                <a:cxn ang="0">
                  <a:pos x="33" y="8"/>
                </a:cxn>
                <a:cxn ang="0">
                  <a:pos x="42" y="8"/>
                </a:cxn>
                <a:cxn ang="0">
                  <a:pos x="51" y="8"/>
                </a:cxn>
                <a:cxn ang="0">
                  <a:pos x="60" y="8"/>
                </a:cxn>
                <a:cxn ang="0">
                  <a:pos x="69" y="6"/>
                </a:cxn>
                <a:cxn ang="0">
                  <a:pos x="78" y="4"/>
                </a:cxn>
                <a:cxn ang="0">
                  <a:pos x="88" y="4"/>
                </a:cxn>
                <a:cxn ang="0">
                  <a:pos x="91" y="2"/>
                </a:cxn>
              </a:cxnLst>
              <a:rect l="0" t="0" r="r" b="b"/>
              <a:pathLst>
                <a:path w="140" h="37">
                  <a:moveTo>
                    <a:pt x="91" y="2"/>
                  </a:moveTo>
                  <a:lnTo>
                    <a:pt x="95" y="0"/>
                  </a:lnTo>
                  <a:lnTo>
                    <a:pt x="98" y="0"/>
                  </a:lnTo>
                  <a:lnTo>
                    <a:pt x="104" y="0"/>
                  </a:lnTo>
                  <a:lnTo>
                    <a:pt x="109" y="0"/>
                  </a:lnTo>
                  <a:lnTo>
                    <a:pt x="113" y="0"/>
                  </a:lnTo>
                  <a:lnTo>
                    <a:pt x="118" y="2"/>
                  </a:lnTo>
                  <a:lnTo>
                    <a:pt x="124" y="4"/>
                  </a:lnTo>
                  <a:lnTo>
                    <a:pt x="129" y="6"/>
                  </a:lnTo>
                  <a:lnTo>
                    <a:pt x="133" y="8"/>
                  </a:lnTo>
                  <a:lnTo>
                    <a:pt x="137" y="11"/>
                  </a:lnTo>
                  <a:lnTo>
                    <a:pt x="139" y="13"/>
                  </a:lnTo>
                  <a:lnTo>
                    <a:pt x="140" y="17"/>
                  </a:lnTo>
                  <a:lnTo>
                    <a:pt x="140" y="20"/>
                  </a:lnTo>
                  <a:lnTo>
                    <a:pt x="139" y="26"/>
                  </a:lnTo>
                  <a:lnTo>
                    <a:pt x="135" y="29"/>
                  </a:lnTo>
                  <a:lnTo>
                    <a:pt x="129" y="35"/>
                  </a:lnTo>
                  <a:lnTo>
                    <a:pt x="122" y="31"/>
                  </a:lnTo>
                  <a:lnTo>
                    <a:pt x="117" y="31"/>
                  </a:lnTo>
                  <a:lnTo>
                    <a:pt x="109" y="31"/>
                  </a:lnTo>
                  <a:lnTo>
                    <a:pt x="104" y="31"/>
                  </a:lnTo>
                  <a:lnTo>
                    <a:pt x="97" y="31"/>
                  </a:lnTo>
                  <a:lnTo>
                    <a:pt x="91" y="31"/>
                  </a:lnTo>
                  <a:lnTo>
                    <a:pt x="86" y="33"/>
                  </a:lnTo>
                  <a:lnTo>
                    <a:pt x="78" y="35"/>
                  </a:lnTo>
                  <a:lnTo>
                    <a:pt x="73" y="35"/>
                  </a:lnTo>
                  <a:lnTo>
                    <a:pt x="66" y="35"/>
                  </a:lnTo>
                  <a:lnTo>
                    <a:pt x="60" y="35"/>
                  </a:lnTo>
                  <a:lnTo>
                    <a:pt x="55" y="37"/>
                  </a:lnTo>
                  <a:lnTo>
                    <a:pt x="48" y="37"/>
                  </a:lnTo>
                  <a:lnTo>
                    <a:pt x="40" y="37"/>
                  </a:lnTo>
                  <a:lnTo>
                    <a:pt x="35" y="37"/>
                  </a:lnTo>
                  <a:lnTo>
                    <a:pt x="27" y="37"/>
                  </a:lnTo>
                  <a:lnTo>
                    <a:pt x="24" y="37"/>
                  </a:lnTo>
                  <a:lnTo>
                    <a:pt x="18" y="37"/>
                  </a:lnTo>
                  <a:lnTo>
                    <a:pt x="15" y="37"/>
                  </a:lnTo>
                  <a:lnTo>
                    <a:pt x="11" y="35"/>
                  </a:lnTo>
                  <a:lnTo>
                    <a:pt x="6" y="29"/>
                  </a:lnTo>
                  <a:lnTo>
                    <a:pt x="2" y="24"/>
                  </a:lnTo>
                  <a:lnTo>
                    <a:pt x="0" y="17"/>
                  </a:lnTo>
                  <a:lnTo>
                    <a:pt x="2" y="11"/>
                  </a:lnTo>
                  <a:lnTo>
                    <a:pt x="4" y="9"/>
                  </a:lnTo>
                  <a:lnTo>
                    <a:pt x="9" y="8"/>
                  </a:lnTo>
                  <a:lnTo>
                    <a:pt x="11" y="8"/>
                  </a:lnTo>
                  <a:lnTo>
                    <a:pt x="13" y="8"/>
                  </a:lnTo>
                  <a:lnTo>
                    <a:pt x="17" y="8"/>
                  </a:lnTo>
                  <a:lnTo>
                    <a:pt x="20" y="8"/>
                  </a:lnTo>
                  <a:lnTo>
                    <a:pt x="26" y="8"/>
                  </a:lnTo>
                  <a:lnTo>
                    <a:pt x="29" y="8"/>
                  </a:lnTo>
                  <a:lnTo>
                    <a:pt x="33" y="8"/>
                  </a:lnTo>
                  <a:lnTo>
                    <a:pt x="38" y="8"/>
                  </a:lnTo>
                  <a:lnTo>
                    <a:pt x="42" y="8"/>
                  </a:lnTo>
                  <a:lnTo>
                    <a:pt x="48" y="8"/>
                  </a:lnTo>
                  <a:lnTo>
                    <a:pt x="51" y="8"/>
                  </a:lnTo>
                  <a:lnTo>
                    <a:pt x="57" y="8"/>
                  </a:lnTo>
                  <a:lnTo>
                    <a:pt x="60" y="8"/>
                  </a:lnTo>
                  <a:lnTo>
                    <a:pt x="64" y="6"/>
                  </a:lnTo>
                  <a:lnTo>
                    <a:pt x="69" y="6"/>
                  </a:lnTo>
                  <a:lnTo>
                    <a:pt x="73" y="6"/>
                  </a:lnTo>
                  <a:lnTo>
                    <a:pt x="78" y="4"/>
                  </a:lnTo>
                  <a:lnTo>
                    <a:pt x="82" y="4"/>
                  </a:lnTo>
                  <a:lnTo>
                    <a:pt x="88" y="4"/>
                  </a:lnTo>
                  <a:lnTo>
                    <a:pt x="91" y="2"/>
                  </a:lnTo>
                  <a:lnTo>
                    <a:pt x="91" y="2"/>
                  </a:lnTo>
                  <a:close/>
                </a:path>
              </a:pathLst>
            </a:custGeom>
            <a:grp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7" name="Freeform 23"/>
            <p:cNvSpPr>
              <a:spLocks/>
            </p:cNvSpPr>
            <p:nvPr/>
          </p:nvSpPr>
          <p:spPr bwMode="auto">
            <a:xfrm>
              <a:off x="3524" y="1714"/>
              <a:ext cx="131" cy="40"/>
            </a:xfrm>
            <a:custGeom>
              <a:avLst/>
              <a:gdLst/>
              <a:ahLst/>
              <a:cxnLst>
                <a:cxn ang="0">
                  <a:pos x="11" y="0"/>
                </a:cxn>
                <a:cxn ang="0">
                  <a:pos x="18" y="0"/>
                </a:cxn>
                <a:cxn ang="0">
                  <a:pos x="25" y="2"/>
                </a:cxn>
                <a:cxn ang="0">
                  <a:pos x="31" y="2"/>
                </a:cxn>
                <a:cxn ang="0">
                  <a:pos x="38" y="3"/>
                </a:cxn>
                <a:cxn ang="0">
                  <a:pos x="45" y="3"/>
                </a:cxn>
                <a:cxn ang="0">
                  <a:pos x="53" y="3"/>
                </a:cxn>
                <a:cxn ang="0">
                  <a:pos x="60" y="5"/>
                </a:cxn>
                <a:cxn ang="0">
                  <a:pos x="67" y="5"/>
                </a:cxn>
                <a:cxn ang="0">
                  <a:pos x="73" y="7"/>
                </a:cxn>
                <a:cxn ang="0">
                  <a:pos x="80" y="9"/>
                </a:cxn>
                <a:cxn ang="0">
                  <a:pos x="83" y="9"/>
                </a:cxn>
                <a:cxn ang="0">
                  <a:pos x="87" y="9"/>
                </a:cxn>
                <a:cxn ang="0">
                  <a:pos x="91" y="9"/>
                </a:cxn>
                <a:cxn ang="0">
                  <a:pos x="94" y="11"/>
                </a:cxn>
                <a:cxn ang="0">
                  <a:pos x="98" y="11"/>
                </a:cxn>
                <a:cxn ang="0">
                  <a:pos x="102" y="11"/>
                </a:cxn>
                <a:cxn ang="0">
                  <a:pos x="105" y="11"/>
                </a:cxn>
                <a:cxn ang="0">
                  <a:pos x="109" y="13"/>
                </a:cxn>
                <a:cxn ang="0">
                  <a:pos x="113" y="13"/>
                </a:cxn>
                <a:cxn ang="0">
                  <a:pos x="116" y="13"/>
                </a:cxn>
                <a:cxn ang="0">
                  <a:pos x="120" y="14"/>
                </a:cxn>
                <a:cxn ang="0">
                  <a:pos x="123" y="16"/>
                </a:cxn>
                <a:cxn ang="0">
                  <a:pos x="125" y="20"/>
                </a:cxn>
                <a:cxn ang="0">
                  <a:pos x="127" y="23"/>
                </a:cxn>
                <a:cxn ang="0">
                  <a:pos x="129" y="27"/>
                </a:cxn>
                <a:cxn ang="0">
                  <a:pos x="131" y="33"/>
                </a:cxn>
                <a:cxn ang="0">
                  <a:pos x="125" y="34"/>
                </a:cxn>
                <a:cxn ang="0">
                  <a:pos x="120" y="38"/>
                </a:cxn>
                <a:cxn ang="0">
                  <a:pos x="114" y="40"/>
                </a:cxn>
                <a:cxn ang="0">
                  <a:pos x="109" y="40"/>
                </a:cxn>
                <a:cxn ang="0">
                  <a:pos x="102" y="40"/>
                </a:cxn>
                <a:cxn ang="0">
                  <a:pos x="96" y="40"/>
                </a:cxn>
                <a:cxn ang="0">
                  <a:pos x="91" y="40"/>
                </a:cxn>
                <a:cxn ang="0">
                  <a:pos x="85" y="40"/>
                </a:cxn>
                <a:cxn ang="0">
                  <a:pos x="78" y="38"/>
                </a:cxn>
                <a:cxn ang="0">
                  <a:pos x="71" y="36"/>
                </a:cxn>
                <a:cxn ang="0">
                  <a:pos x="65" y="34"/>
                </a:cxn>
                <a:cxn ang="0">
                  <a:pos x="60" y="34"/>
                </a:cxn>
                <a:cxn ang="0">
                  <a:pos x="53" y="33"/>
                </a:cxn>
                <a:cxn ang="0">
                  <a:pos x="47" y="33"/>
                </a:cxn>
                <a:cxn ang="0">
                  <a:pos x="42" y="33"/>
                </a:cxn>
                <a:cxn ang="0">
                  <a:pos x="36" y="33"/>
                </a:cxn>
                <a:cxn ang="0">
                  <a:pos x="32" y="31"/>
                </a:cxn>
                <a:cxn ang="0">
                  <a:pos x="27" y="29"/>
                </a:cxn>
                <a:cxn ang="0">
                  <a:pos x="22" y="27"/>
                </a:cxn>
                <a:cxn ang="0">
                  <a:pos x="16" y="23"/>
                </a:cxn>
                <a:cxn ang="0">
                  <a:pos x="9" y="20"/>
                </a:cxn>
                <a:cxn ang="0">
                  <a:pos x="5" y="18"/>
                </a:cxn>
                <a:cxn ang="0">
                  <a:pos x="2" y="16"/>
                </a:cxn>
                <a:cxn ang="0">
                  <a:pos x="0" y="14"/>
                </a:cxn>
                <a:cxn ang="0">
                  <a:pos x="2" y="9"/>
                </a:cxn>
                <a:cxn ang="0">
                  <a:pos x="7" y="3"/>
                </a:cxn>
                <a:cxn ang="0">
                  <a:pos x="9" y="2"/>
                </a:cxn>
                <a:cxn ang="0">
                  <a:pos x="11" y="0"/>
                </a:cxn>
                <a:cxn ang="0">
                  <a:pos x="11" y="0"/>
                </a:cxn>
              </a:cxnLst>
              <a:rect l="0" t="0" r="r" b="b"/>
              <a:pathLst>
                <a:path w="131" h="40">
                  <a:moveTo>
                    <a:pt x="11" y="0"/>
                  </a:moveTo>
                  <a:lnTo>
                    <a:pt x="18" y="0"/>
                  </a:lnTo>
                  <a:lnTo>
                    <a:pt x="25" y="2"/>
                  </a:lnTo>
                  <a:lnTo>
                    <a:pt x="31" y="2"/>
                  </a:lnTo>
                  <a:lnTo>
                    <a:pt x="38" y="3"/>
                  </a:lnTo>
                  <a:lnTo>
                    <a:pt x="45" y="3"/>
                  </a:lnTo>
                  <a:lnTo>
                    <a:pt x="53" y="3"/>
                  </a:lnTo>
                  <a:lnTo>
                    <a:pt x="60" y="5"/>
                  </a:lnTo>
                  <a:lnTo>
                    <a:pt x="67" y="5"/>
                  </a:lnTo>
                  <a:lnTo>
                    <a:pt x="73" y="7"/>
                  </a:lnTo>
                  <a:lnTo>
                    <a:pt x="80" y="9"/>
                  </a:lnTo>
                  <a:lnTo>
                    <a:pt x="83" y="9"/>
                  </a:lnTo>
                  <a:lnTo>
                    <a:pt x="87" y="9"/>
                  </a:lnTo>
                  <a:lnTo>
                    <a:pt x="91" y="9"/>
                  </a:lnTo>
                  <a:lnTo>
                    <a:pt x="94" y="11"/>
                  </a:lnTo>
                  <a:lnTo>
                    <a:pt x="98" y="11"/>
                  </a:lnTo>
                  <a:lnTo>
                    <a:pt x="102" y="11"/>
                  </a:lnTo>
                  <a:lnTo>
                    <a:pt x="105" y="11"/>
                  </a:lnTo>
                  <a:lnTo>
                    <a:pt x="109" y="13"/>
                  </a:lnTo>
                  <a:lnTo>
                    <a:pt x="113" y="13"/>
                  </a:lnTo>
                  <a:lnTo>
                    <a:pt x="116" y="13"/>
                  </a:lnTo>
                  <a:lnTo>
                    <a:pt x="120" y="14"/>
                  </a:lnTo>
                  <a:lnTo>
                    <a:pt x="123" y="16"/>
                  </a:lnTo>
                  <a:lnTo>
                    <a:pt x="125" y="20"/>
                  </a:lnTo>
                  <a:lnTo>
                    <a:pt x="127" y="23"/>
                  </a:lnTo>
                  <a:lnTo>
                    <a:pt x="129" y="27"/>
                  </a:lnTo>
                  <a:lnTo>
                    <a:pt x="131" y="33"/>
                  </a:lnTo>
                  <a:lnTo>
                    <a:pt x="125" y="34"/>
                  </a:lnTo>
                  <a:lnTo>
                    <a:pt x="120" y="38"/>
                  </a:lnTo>
                  <a:lnTo>
                    <a:pt x="114" y="40"/>
                  </a:lnTo>
                  <a:lnTo>
                    <a:pt x="109" y="40"/>
                  </a:lnTo>
                  <a:lnTo>
                    <a:pt x="102" y="40"/>
                  </a:lnTo>
                  <a:lnTo>
                    <a:pt x="96" y="40"/>
                  </a:lnTo>
                  <a:lnTo>
                    <a:pt x="91" y="40"/>
                  </a:lnTo>
                  <a:lnTo>
                    <a:pt x="85" y="40"/>
                  </a:lnTo>
                  <a:lnTo>
                    <a:pt x="78" y="38"/>
                  </a:lnTo>
                  <a:lnTo>
                    <a:pt x="71" y="36"/>
                  </a:lnTo>
                  <a:lnTo>
                    <a:pt x="65" y="34"/>
                  </a:lnTo>
                  <a:lnTo>
                    <a:pt x="60" y="34"/>
                  </a:lnTo>
                  <a:lnTo>
                    <a:pt x="53" y="33"/>
                  </a:lnTo>
                  <a:lnTo>
                    <a:pt x="47" y="33"/>
                  </a:lnTo>
                  <a:lnTo>
                    <a:pt x="42" y="33"/>
                  </a:lnTo>
                  <a:lnTo>
                    <a:pt x="36" y="33"/>
                  </a:lnTo>
                  <a:lnTo>
                    <a:pt x="32" y="31"/>
                  </a:lnTo>
                  <a:lnTo>
                    <a:pt x="27" y="29"/>
                  </a:lnTo>
                  <a:lnTo>
                    <a:pt x="22" y="27"/>
                  </a:lnTo>
                  <a:lnTo>
                    <a:pt x="16" y="23"/>
                  </a:lnTo>
                  <a:lnTo>
                    <a:pt x="9" y="20"/>
                  </a:lnTo>
                  <a:lnTo>
                    <a:pt x="5" y="18"/>
                  </a:lnTo>
                  <a:lnTo>
                    <a:pt x="2" y="16"/>
                  </a:lnTo>
                  <a:lnTo>
                    <a:pt x="0" y="14"/>
                  </a:lnTo>
                  <a:lnTo>
                    <a:pt x="2" y="9"/>
                  </a:lnTo>
                  <a:lnTo>
                    <a:pt x="7" y="3"/>
                  </a:lnTo>
                  <a:lnTo>
                    <a:pt x="9" y="2"/>
                  </a:lnTo>
                  <a:lnTo>
                    <a:pt x="11" y="0"/>
                  </a:lnTo>
                  <a:lnTo>
                    <a:pt x="11" y="0"/>
                  </a:lnTo>
                  <a:close/>
                </a:path>
              </a:pathLst>
            </a:custGeom>
            <a:grp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8" name="Freeform 24"/>
            <p:cNvSpPr>
              <a:spLocks/>
            </p:cNvSpPr>
            <p:nvPr/>
          </p:nvSpPr>
          <p:spPr bwMode="auto">
            <a:xfrm>
              <a:off x="2987" y="1228"/>
              <a:ext cx="195" cy="93"/>
            </a:xfrm>
            <a:custGeom>
              <a:avLst/>
              <a:gdLst/>
              <a:ahLst/>
              <a:cxnLst>
                <a:cxn ang="0">
                  <a:pos x="153" y="2"/>
                </a:cxn>
                <a:cxn ang="0">
                  <a:pos x="165" y="2"/>
                </a:cxn>
                <a:cxn ang="0">
                  <a:pos x="178" y="7"/>
                </a:cxn>
                <a:cxn ang="0">
                  <a:pos x="189" y="13"/>
                </a:cxn>
                <a:cxn ang="0">
                  <a:pos x="193" y="23"/>
                </a:cxn>
                <a:cxn ang="0">
                  <a:pos x="189" y="31"/>
                </a:cxn>
                <a:cxn ang="0">
                  <a:pos x="182" y="34"/>
                </a:cxn>
                <a:cxn ang="0">
                  <a:pos x="169" y="33"/>
                </a:cxn>
                <a:cxn ang="0">
                  <a:pos x="158" y="33"/>
                </a:cxn>
                <a:cxn ang="0">
                  <a:pos x="145" y="33"/>
                </a:cxn>
                <a:cxn ang="0">
                  <a:pos x="134" y="34"/>
                </a:cxn>
                <a:cxn ang="0">
                  <a:pos x="124" y="34"/>
                </a:cxn>
                <a:cxn ang="0">
                  <a:pos x="113" y="36"/>
                </a:cxn>
                <a:cxn ang="0">
                  <a:pos x="102" y="40"/>
                </a:cxn>
                <a:cxn ang="0">
                  <a:pos x="91" y="43"/>
                </a:cxn>
                <a:cxn ang="0">
                  <a:pos x="80" y="47"/>
                </a:cxn>
                <a:cxn ang="0">
                  <a:pos x="71" y="51"/>
                </a:cxn>
                <a:cxn ang="0">
                  <a:pos x="60" y="56"/>
                </a:cxn>
                <a:cxn ang="0">
                  <a:pos x="51" y="63"/>
                </a:cxn>
                <a:cxn ang="0">
                  <a:pos x="42" y="71"/>
                </a:cxn>
                <a:cxn ang="0">
                  <a:pos x="33" y="78"/>
                </a:cxn>
                <a:cxn ang="0">
                  <a:pos x="25" y="87"/>
                </a:cxn>
                <a:cxn ang="0">
                  <a:pos x="14" y="91"/>
                </a:cxn>
                <a:cxn ang="0">
                  <a:pos x="5" y="91"/>
                </a:cxn>
                <a:cxn ang="0">
                  <a:pos x="0" y="85"/>
                </a:cxn>
                <a:cxn ang="0">
                  <a:pos x="2" y="76"/>
                </a:cxn>
                <a:cxn ang="0">
                  <a:pos x="3" y="69"/>
                </a:cxn>
                <a:cxn ang="0">
                  <a:pos x="7" y="62"/>
                </a:cxn>
                <a:cxn ang="0">
                  <a:pos x="14" y="53"/>
                </a:cxn>
                <a:cxn ang="0">
                  <a:pos x="23" y="45"/>
                </a:cxn>
                <a:cxn ang="0">
                  <a:pos x="31" y="40"/>
                </a:cxn>
                <a:cxn ang="0">
                  <a:pos x="38" y="36"/>
                </a:cxn>
                <a:cxn ang="0">
                  <a:pos x="47" y="33"/>
                </a:cxn>
                <a:cxn ang="0">
                  <a:pos x="54" y="29"/>
                </a:cxn>
                <a:cxn ang="0">
                  <a:pos x="62" y="25"/>
                </a:cxn>
                <a:cxn ang="0">
                  <a:pos x="69" y="23"/>
                </a:cxn>
                <a:cxn ang="0">
                  <a:pos x="78" y="20"/>
                </a:cxn>
                <a:cxn ang="0">
                  <a:pos x="89" y="16"/>
                </a:cxn>
                <a:cxn ang="0">
                  <a:pos x="100" y="11"/>
                </a:cxn>
                <a:cxn ang="0">
                  <a:pos x="113" y="7"/>
                </a:cxn>
                <a:cxn ang="0">
                  <a:pos x="125" y="3"/>
                </a:cxn>
                <a:cxn ang="0">
                  <a:pos x="138" y="2"/>
                </a:cxn>
                <a:cxn ang="0">
                  <a:pos x="145" y="0"/>
                </a:cxn>
              </a:cxnLst>
              <a:rect l="0" t="0" r="r" b="b"/>
              <a:pathLst>
                <a:path w="195" h="93">
                  <a:moveTo>
                    <a:pt x="145" y="0"/>
                  </a:moveTo>
                  <a:lnTo>
                    <a:pt x="153" y="2"/>
                  </a:lnTo>
                  <a:lnTo>
                    <a:pt x="158" y="2"/>
                  </a:lnTo>
                  <a:lnTo>
                    <a:pt x="165" y="2"/>
                  </a:lnTo>
                  <a:lnTo>
                    <a:pt x="173" y="3"/>
                  </a:lnTo>
                  <a:lnTo>
                    <a:pt x="178" y="7"/>
                  </a:lnTo>
                  <a:lnTo>
                    <a:pt x="184" y="9"/>
                  </a:lnTo>
                  <a:lnTo>
                    <a:pt x="189" y="13"/>
                  </a:lnTo>
                  <a:lnTo>
                    <a:pt x="195" y="20"/>
                  </a:lnTo>
                  <a:lnTo>
                    <a:pt x="193" y="23"/>
                  </a:lnTo>
                  <a:lnTo>
                    <a:pt x="191" y="27"/>
                  </a:lnTo>
                  <a:lnTo>
                    <a:pt x="189" y="31"/>
                  </a:lnTo>
                  <a:lnTo>
                    <a:pt x="187" y="34"/>
                  </a:lnTo>
                  <a:lnTo>
                    <a:pt x="182" y="34"/>
                  </a:lnTo>
                  <a:lnTo>
                    <a:pt x="176" y="33"/>
                  </a:lnTo>
                  <a:lnTo>
                    <a:pt x="169" y="33"/>
                  </a:lnTo>
                  <a:lnTo>
                    <a:pt x="164" y="33"/>
                  </a:lnTo>
                  <a:lnTo>
                    <a:pt x="158" y="33"/>
                  </a:lnTo>
                  <a:lnTo>
                    <a:pt x="153" y="33"/>
                  </a:lnTo>
                  <a:lnTo>
                    <a:pt x="145" y="33"/>
                  </a:lnTo>
                  <a:lnTo>
                    <a:pt x="140" y="34"/>
                  </a:lnTo>
                  <a:lnTo>
                    <a:pt x="134" y="34"/>
                  </a:lnTo>
                  <a:lnTo>
                    <a:pt x="129" y="34"/>
                  </a:lnTo>
                  <a:lnTo>
                    <a:pt x="124" y="34"/>
                  </a:lnTo>
                  <a:lnTo>
                    <a:pt x="118" y="36"/>
                  </a:lnTo>
                  <a:lnTo>
                    <a:pt x="113" y="36"/>
                  </a:lnTo>
                  <a:lnTo>
                    <a:pt x="107" y="38"/>
                  </a:lnTo>
                  <a:lnTo>
                    <a:pt x="102" y="40"/>
                  </a:lnTo>
                  <a:lnTo>
                    <a:pt x="96" y="42"/>
                  </a:lnTo>
                  <a:lnTo>
                    <a:pt x="91" y="43"/>
                  </a:lnTo>
                  <a:lnTo>
                    <a:pt x="85" y="45"/>
                  </a:lnTo>
                  <a:lnTo>
                    <a:pt x="80" y="47"/>
                  </a:lnTo>
                  <a:lnTo>
                    <a:pt x="76" y="49"/>
                  </a:lnTo>
                  <a:lnTo>
                    <a:pt x="71" y="51"/>
                  </a:lnTo>
                  <a:lnTo>
                    <a:pt x="65" y="54"/>
                  </a:lnTo>
                  <a:lnTo>
                    <a:pt x="60" y="56"/>
                  </a:lnTo>
                  <a:lnTo>
                    <a:pt x="56" y="60"/>
                  </a:lnTo>
                  <a:lnTo>
                    <a:pt x="51" y="63"/>
                  </a:lnTo>
                  <a:lnTo>
                    <a:pt x="45" y="67"/>
                  </a:lnTo>
                  <a:lnTo>
                    <a:pt x="42" y="71"/>
                  </a:lnTo>
                  <a:lnTo>
                    <a:pt x="38" y="74"/>
                  </a:lnTo>
                  <a:lnTo>
                    <a:pt x="33" y="78"/>
                  </a:lnTo>
                  <a:lnTo>
                    <a:pt x="29" y="84"/>
                  </a:lnTo>
                  <a:lnTo>
                    <a:pt x="25" y="87"/>
                  </a:lnTo>
                  <a:lnTo>
                    <a:pt x="22" y="93"/>
                  </a:lnTo>
                  <a:lnTo>
                    <a:pt x="14" y="91"/>
                  </a:lnTo>
                  <a:lnTo>
                    <a:pt x="9" y="91"/>
                  </a:lnTo>
                  <a:lnTo>
                    <a:pt x="5" y="91"/>
                  </a:lnTo>
                  <a:lnTo>
                    <a:pt x="0" y="91"/>
                  </a:lnTo>
                  <a:lnTo>
                    <a:pt x="0" y="85"/>
                  </a:lnTo>
                  <a:lnTo>
                    <a:pt x="0" y="80"/>
                  </a:lnTo>
                  <a:lnTo>
                    <a:pt x="2" y="76"/>
                  </a:lnTo>
                  <a:lnTo>
                    <a:pt x="2" y="73"/>
                  </a:lnTo>
                  <a:lnTo>
                    <a:pt x="3" y="69"/>
                  </a:lnTo>
                  <a:lnTo>
                    <a:pt x="5" y="63"/>
                  </a:lnTo>
                  <a:lnTo>
                    <a:pt x="7" y="62"/>
                  </a:lnTo>
                  <a:lnTo>
                    <a:pt x="11" y="58"/>
                  </a:lnTo>
                  <a:lnTo>
                    <a:pt x="14" y="53"/>
                  </a:lnTo>
                  <a:lnTo>
                    <a:pt x="22" y="47"/>
                  </a:lnTo>
                  <a:lnTo>
                    <a:pt x="23" y="45"/>
                  </a:lnTo>
                  <a:lnTo>
                    <a:pt x="27" y="42"/>
                  </a:lnTo>
                  <a:lnTo>
                    <a:pt x="31" y="40"/>
                  </a:lnTo>
                  <a:lnTo>
                    <a:pt x="36" y="38"/>
                  </a:lnTo>
                  <a:lnTo>
                    <a:pt x="38" y="36"/>
                  </a:lnTo>
                  <a:lnTo>
                    <a:pt x="43" y="34"/>
                  </a:lnTo>
                  <a:lnTo>
                    <a:pt x="47" y="33"/>
                  </a:lnTo>
                  <a:lnTo>
                    <a:pt x="51" y="31"/>
                  </a:lnTo>
                  <a:lnTo>
                    <a:pt x="54" y="29"/>
                  </a:lnTo>
                  <a:lnTo>
                    <a:pt x="58" y="27"/>
                  </a:lnTo>
                  <a:lnTo>
                    <a:pt x="62" y="25"/>
                  </a:lnTo>
                  <a:lnTo>
                    <a:pt x="67" y="25"/>
                  </a:lnTo>
                  <a:lnTo>
                    <a:pt x="69" y="23"/>
                  </a:lnTo>
                  <a:lnTo>
                    <a:pt x="74" y="22"/>
                  </a:lnTo>
                  <a:lnTo>
                    <a:pt x="78" y="20"/>
                  </a:lnTo>
                  <a:lnTo>
                    <a:pt x="82" y="18"/>
                  </a:lnTo>
                  <a:lnTo>
                    <a:pt x="89" y="16"/>
                  </a:lnTo>
                  <a:lnTo>
                    <a:pt x="96" y="14"/>
                  </a:lnTo>
                  <a:lnTo>
                    <a:pt x="100" y="11"/>
                  </a:lnTo>
                  <a:lnTo>
                    <a:pt x="107" y="9"/>
                  </a:lnTo>
                  <a:lnTo>
                    <a:pt x="113" y="7"/>
                  </a:lnTo>
                  <a:lnTo>
                    <a:pt x="120" y="5"/>
                  </a:lnTo>
                  <a:lnTo>
                    <a:pt x="125" y="3"/>
                  </a:lnTo>
                  <a:lnTo>
                    <a:pt x="133" y="2"/>
                  </a:lnTo>
                  <a:lnTo>
                    <a:pt x="138" y="2"/>
                  </a:lnTo>
                  <a:lnTo>
                    <a:pt x="145" y="0"/>
                  </a:lnTo>
                  <a:lnTo>
                    <a:pt x="145" y="0"/>
                  </a:lnTo>
                  <a:close/>
                </a:path>
              </a:pathLst>
            </a:custGeom>
            <a:grp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2" name="Freeform 38"/>
            <p:cNvSpPr>
              <a:spLocks/>
            </p:cNvSpPr>
            <p:nvPr/>
          </p:nvSpPr>
          <p:spPr bwMode="auto">
            <a:xfrm>
              <a:off x="2978" y="1310"/>
              <a:ext cx="520" cy="540"/>
            </a:xfrm>
            <a:custGeom>
              <a:avLst/>
              <a:gdLst/>
              <a:ahLst/>
              <a:cxnLst>
                <a:cxn ang="0">
                  <a:pos x="102" y="32"/>
                </a:cxn>
                <a:cxn ang="0">
                  <a:pos x="54" y="78"/>
                </a:cxn>
                <a:cxn ang="0">
                  <a:pos x="22" y="136"/>
                </a:cxn>
                <a:cxn ang="0">
                  <a:pos x="3" y="204"/>
                </a:cxn>
                <a:cxn ang="0">
                  <a:pos x="0" y="276"/>
                </a:cxn>
                <a:cxn ang="0">
                  <a:pos x="9" y="346"/>
                </a:cxn>
                <a:cxn ang="0">
                  <a:pos x="31" y="411"/>
                </a:cxn>
                <a:cxn ang="0">
                  <a:pos x="63" y="464"/>
                </a:cxn>
                <a:cxn ang="0">
                  <a:pos x="109" y="500"/>
                </a:cxn>
                <a:cxn ang="0">
                  <a:pos x="160" y="522"/>
                </a:cxn>
                <a:cxn ang="0">
                  <a:pos x="213" y="535"/>
                </a:cxn>
                <a:cxn ang="0">
                  <a:pos x="264" y="540"/>
                </a:cxn>
                <a:cxn ang="0">
                  <a:pos x="313" y="537"/>
                </a:cxn>
                <a:cxn ang="0">
                  <a:pos x="358" y="526"/>
                </a:cxn>
                <a:cxn ang="0">
                  <a:pos x="402" y="506"/>
                </a:cxn>
                <a:cxn ang="0">
                  <a:pos x="438" y="478"/>
                </a:cxn>
                <a:cxn ang="0">
                  <a:pos x="471" y="440"/>
                </a:cxn>
                <a:cxn ang="0">
                  <a:pos x="497" y="395"/>
                </a:cxn>
                <a:cxn ang="0">
                  <a:pos x="513" y="340"/>
                </a:cxn>
                <a:cxn ang="0">
                  <a:pos x="518" y="287"/>
                </a:cxn>
                <a:cxn ang="0">
                  <a:pos x="515" y="240"/>
                </a:cxn>
                <a:cxn ang="0">
                  <a:pos x="504" y="196"/>
                </a:cxn>
                <a:cxn ang="0">
                  <a:pos x="487" y="158"/>
                </a:cxn>
                <a:cxn ang="0">
                  <a:pos x="464" y="122"/>
                </a:cxn>
                <a:cxn ang="0">
                  <a:pos x="440" y="93"/>
                </a:cxn>
                <a:cxn ang="0">
                  <a:pos x="415" y="67"/>
                </a:cxn>
                <a:cxn ang="0">
                  <a:pos x="389" y="49"/>
                </a:cxn>
                <a:cxn ang="0">
                  <a:pos x="344" y="22"/>
                </a:cxn>
                <a:cxn ang="0">
                  <a:pos x="307" y="9"/>
                </a:cxn>
                <a:cxn ang="0">
                  <a:pos x="278" y="2"/>
                </a:cxn>
                <a:cxn ang="0">
                  <a:pos x="260" y="25"/>
                </a:cxn>
                <a:cxn ang="0">
                  <a:pos x="282" y="27"/>
                </a:cxn>
                <a:cxn ang="0">
                  <a:pos x="322" y="40"/>
                </a:cxn>
                <a:cxn ang="0">
                  <a:pos x="367" y="63"/>
                </a:cxn>
                <a:cxn ang="0">
                  <a:pos x="413" y="102"/>
                </a:cxn>
                <a:cxn ang="0">
                  <a:pos x="431" y="127"/>
                </a:cxn>
                <a:cxn ang="0">
                  <a:pos x="447" y="154"/>
                </a:cxn>
                <a:cxn ang="0">
                  <a:pos x="460" y="182"/>
                </a:cxn>
                <a:cxn ang="0">
                  <a:pos x="473" y="207"/>
                </a:cxn>
                <a:cxn ang="0">
                  <a:pos x="480" y="235"/>
                </a:cxn>
                <a:cxn ang="0">
                  <a:pos x="486" y="262"/>
                </a:cxn>
                <a:cxn ang="0">
                  <a:pos x="487" y="287"/>
                </a:cxn>
                <a:cxn ang="0">
                  <a:pos x="486" y="315"/>
                </a:cxn>
                <a:cxn ang="0">
                  <a:pos x="480" y="340"/>
                </a:cxn>
                <a:cxn ang="0">
                  <a:pos x="473" y="367"/>
                </a:cxn>
                <a:cxn ang="0">
                  <a:pos x="457" y="397"/>
                </a:cxn>
                <a:cxn ang="0">
                  <a:pos x="437" y="427"/>
                </a:cxn>
                <a:cxn ang="0">
                  <a:pos x="409" y="455"/>
                </a:cxn>
                <a:cxn ang="0">
                  <a:pos x="376" y="482"/>
                </a:cxn>
                <a:cxn ang="0">
                  <a:pos x="340" y="504"/>
                </a:cxn>
                <a:cxn ang="0">
                  <a:pos x="296" y="517"/>
                </a:cxn>
                <a:cxn ang="0">
                  <a:pos x="249" y="519"/>
                </a:cxn>
                <a:cxn ang="0">
                  <a:pos x="200" y="506"/>
                </a:cxn>
                <a:cxn ang="0">
                  <a:pos x="145" y="480"/>
                </a:cxn>
                <a:cxn ang="0">
                  <a:pos x="96" y="438"/>
                </a:cxn>
                <a:cxn ang="0">
                  <a:pos x="60" y="384"/>
                </a:cxn>
                <a:cxn ang="0">
                  <a:pos x="38" y="324"/>
                </a:cxn>
                <a:cxn ang="0">
                  <a:pos x="29" y="260"/>
                </a:cxn>
                <a:cxn ang="0">
                  <a:pos x="32" y="198"/>
                </a:cxn>
                <a:cxn ang="0">
                  <a:pos x="47" y="142"/>
                </a:cxn>
                <a:cxn ang="0">
                  <a:pos x="78" y="94"/>
                </a:cxn>
                <a:cxn ang="0">
                  <a:pos x="122" y="62"/>
                </a:cxn>
                <a:cxn ang="0">
                  <a:pos x="178" y="47"/>
                </a:cxn>
              </a:cxnLst>
              <a:rect l="0" t="0" r="r" b="b"/>
              <a:pathLst>
                <a:path w="520" h="540">
                  <a:moveTo>
                    <a:pt x="156" y="11"/>
                  </a:moveTo>
                  <a:lnTo>
                    <a:pt x="145" y="12"/>
                  </a:lnTo>
                  <a:lnTo>
                    <a:pt x="136" y="16"/>
                  </a:lnTo>
                  <a:lnTo>
                    <a:pt x="125" y="20"/>
                  </a:lnTo>
                  <a:lnTo>
                    <a:pt x="118" y="23"/>
                  </a:lnTo>
                  <a:lnTo>
                    <a:pt x="109" y="27"/>
                  </a:lnTo>
                  <a:lnTo>
                    <a:pt x="102" y="32"/>
                  </a:lnTo>
                  <a:lnTo>
                    <a:pt x="93" y="40"/>
                  </a:lnTo>
                  <a:lnTo>
                    <a:pt x="87" y="45"/>
                  </a:lnTo>
                  <a:lnTo>
                    <a:pt x="78" y="51"/>
                  </a:lnTo>
                  <a:lnTo>
                    <a:pt x="72" y="56"/>
                  </a:lnTo>
                  <a:lnTo>
                    <a:pt x="65" y="63"/>
                  </a:lnTo>
                  <a:lnTo>
                    <a:pt x="60" y="71"/>
                  </a:lnTo>
                  <a:lnTo>
                    <a:pt x="54" y="78"/>
                  </a:lnTo>
                  <a:lnTo>
                    <a:pt x="47" y="85"/>
                  </a:lnTo>
                  <a:lnTo>
                    <a:pt x="43" y="94"/>
                  </a:lnTo>
                  <a:lnTo>
                    <a:pt x="38" y="102"/>
                  </a:lnTo>
                  <a:lnTo>
                    <a:pt x="32" y="111"/>
                  </a:lnTo>
                  <a:lnTo>
                    <a:pt x="29" y="118"/>
                  </a:lnTo>
                  <a:lnTo>
                    <a:pt x="25" y="127"/>
                  </a:lnTo>
                  <a:lnTo>
                    <a:pt x="22" y="136"/>
                  </a:lnTo>
                  <a:lnTo>
                    <a:pt x="18" y="145"/>
                  </a:lnTo>
                  <a:lnTo>
                    <a:pt x="14" y="154"/>
                  </a:lnTo>
                  <a:lnTo>
                    <a:pt x="11" y="165"/>
                  </a:lnTo>
                  <a:lnTo>
                    <a:pt x="9" y="174"/>
                  </a:lnTo>
                  <a:lnTo>
                    <a:pt x="7" y="185"/>
                  </a:lnTo>
                  <a:lnTo>
                    <a:pt x="5" y="194"/>
                  </a:lnTo>
                  <a:lnTo>
                    <a:pt x="3" y="204"/>
                  </a:lnTo>
                  <a:lnTo>
                    <a:pt x="1" y="215"/>
                  </a:lnTo>
                  <a:lnTo>
                    <a:pt x="0" y="224"/>
                  </a:lnTo>
                  <a:lnTo>
                    <a:pt x="0" y="235"/>
                  </a:lnTo>
                  <a:lnTo>
                    <a:pt x="0" y="245"/>
                  </a:lnTo>
                  <a:lnTo>
                    <a:pt x="0" y="256"/>
                  </a:lnTo>
                  <a:lnTo>
                    <a:pt x="0" y="265"/>
                  </a:lnTo>
                  <a:lnTo>
                    <a:pt x="0" y="276"/>
                  </a:lnTo>
                  <a:lnTo>
                    <a:pt x="0" y="286"/>
                  </a:lnTo>
                  <a:lnTo>
                    <a:pt x="1" y="296"/>
                  </a:lnTo>
                  <a:lnTo>
                    <a:pt x="1" y="306"/>
                  </a:lnTo>
                  <a:lnTo>
                    <a:pt x="3" y="316"/>
                  </a:lnTo>
                  <a:lnTo>
                    <a:pt x="5" y="326"/>
                  </a:lnTo>
                  <a:lnTo>
                    <a:pt x="7" y="336"/>
                  </a:lnTo>
                  <a:lnTo>
                    <a:pt x="9" y="346"/>
                  </a:lnTo>
                  <a:lnTo>
                    <a:pt x="11" y="355"/>
                  </a:lnTo>
                  <a:lnTo>
                    <a:pt x="14" y="364"/>
                  </a:lnTo>
                  <a:lnTo>
                    <a:pt x="16" y="375"/>
                  </a:lnTo>
                  <a:lnTo>
                    <a:pt x="20" y="384"/>
                  </a:lnTo>
                  <a:lnTo>
                    <a:pt x="23" y="393"/>
                  </a:lnTo>
                  <a:lnTo>
                    <a:pt x="27" y="402"/>
                  </a:lnTo>
                  <a:lnTo>
                    <a:pt x="31" y="411"/>
                  </a:lnTo>
                  <a:lnTo>
                    <a:pt x="34" y="418"/>
                  </a:lnTo>
                  <a:lnTo>
                    <a:pt x="38" y="427"/>
                  </a:lnTo>
                  <a:lnTo>
                    <a:pt x="43" y="435"/>
                  </a:lnTo>
                  <a:lnTo>
                    <a:pt x="47" y="442"/>
                  </a:lnTo>
                  <a:lnTo>
                    <a:pt x="52" y="449"/>
                  </a:lnTo>
                  <a:lnTo>
                    <a:pt x="58" y="457"/>
                  </a:lnTo>
                  <a:lnTo>
                    <a:pt x="63" y="464"/>
                  </a:lnTo>
                  <a:lnTo>
                    <a:pt x="69" y="471"/>
                  </a:lnTo>
                  <a:lnTo>
                    <a:pt x="76" y="477"/>
                  </a:lnTo>
                  <a:lnTo>
                    <a:pt x="82" y="482"/>
                  </a:lnTo>
                  <a:lnTo>
                    <a:pt x="87" y="488"/>
                  </a:lnTo>
                  <a:lnTo>
                    <a:pt x="94" y="493"/>
                  </a:lnTo>
                  <a:lnTo>
                    <a:pt x="102" y="497"/>
                  </a:lnTo>
                  <a:lnTo>
                    <a:pt x="109" y="500"/>
                  </a:lnTo>
                  <a:lnTo>
                    <a:pt x="116" y="506"/>
                  </a:lnTo>
                  <a:lnTo>
                    <a:pt x="123" y="509"/>
                  </a:lnTo>
                  <a:lnTo>
                    <a:pt x="131" y="511"/>
                  </a:lnTo>
                  <a:lnTo>
                    <a:pt x="138" y="515"/>
                  </a:lnTo>
                  <a:lnTo>
                    <a:pt x="145" y="517"/>
                  </a:lnTo>
                  <a:lnTo>
                    <a:pt x="153" y="520"/>
                  </a:lnTo>
                  <a:lnTo>
                    <a:pt x="160" y="522"/>
                  </a:lnTo>
                  <a:lnTo>
                    <a:pt x="167" y="524"/>
                  </a:lnTo>
                  <a:lnTo>
                    <a:pt x="174" y="526"/>
                  </a:lnTo>
                  <a:lnTo>
                    <a:pt x="184" y="529"/>
                  </a:lnTo>
                  <a:lnTo>
                    <a:pt x="189" y="529"/>
                  </a:lnTo>
                  <a:lnTo>
                    <a:pt x="196" y="531"/>
                  </a:lnTo>
                  <a:lnTo>
                    <a:pt x="204" y="533"/>
                  </a:lnTo>
                  <a:lnTo>
                    <a:pt x="213" y="535"/>
                  </a:lnTo>
                  <a:lnTo>
                    <a:pt x="220" y="535"/>
                  </a:lnTo>
                  <a:lnTo>
                    <a:pt x="227" y="537"/>
                  </a:lnTo>
                  <a:lnTo>
                    <a:pt x="234" y="537"/>
                  </a:lnTo>
                  <a:lnTo>
                    <a:pt x="242" y="539"/>
                  </a:lnTo>
                  <a:lnTo>
                    <a:pt x="249" y="539"/>
                  </a:lnTo>
                  <a:lnTo>
                    <a:pt x="256" y="540"/>
                  </a:lnTo>
                  <a:lnTo>
                    <a:pt x="264" y="540"/>
                  </a:lnTo>
                  <a:lnTo>
                    <a:pt x="271" y="540"/>
                  </a:lnTo>
                  <a:lnTo>
                    <a:pt x="278" y="540"/>
                  </a:lnTo>
                  <a:lnTo>
                    <a:pt x="285" y="540"/>
                  </a:lnTo>
                  <a:lnTo>
                    <a:pt x="293" y="539"/>
                  </a:lnTo>
                  <a:lnTo>
                    <a:pt x="300" y="539"/>
                  </a:lnTo>
                  <a:lnTo>
                    <a:pt x="305" y="537"/>
                  </a:lnTo>
                  <a:lnTo>
                    <a:pt x="313" y="537"/>
                  </a:lnTo>
                  <a:lnTo>
                    <a:pt x="318" y="535"/>
                  </a:lnTo>
                  <a:lnTo>
                    <a:pt x="325" y="535"/>
                  </a:lnTo>
                  <a:lnTo>
                    <a:pt x="333" y="533"/>
                  </a:lnTo>
                  <a:lnTo>
                    <a:pt x="340" y="533"/>
                  </a:lnTo>
                  <a:lnTo>
                    <a:pt x="346" y="529"/>
                  </a:lnTo>
                  <a:lnTo>
                    <a:pt x="353" y="529"/>
                  </a:lnTo>
                  <a:lnTo>
                    <a:pt x="358" y="526"/>
                  </a:lnTo>
                  <a:lnTo>
                    <a:pt x="366" y="524"/>
                  </a:lnTo>
                  <a:lnTo>
                    <a:pt x="371" y="520"/>
                  </a:lnTo>
                  <a:lnTo>
                    <a:pt x="378" y="519"/>
                  </a:lnTo>
                  <a:lnTo>
                    <a:pt x="384" y="515"/>
                  </a:lnTo>
                  <a:lnTo>
                    <a:pt x="389" y="513"/>
                  </a:lnTo>
                  <a:lnTo>
                    <a:pt x="396" y="509"/>
                  </a:lnTo>
                  <a:lnTo>
                    <a:pt x="402" y="506"/>
                  </a:lnTo>
                  <a:lnTo>
                    <a:pt x="407" y="502"/>
                  </a:lnTo>
                  <a:lnTo>
                    <a:pt x="413" y="498"/>
                  </a:lnTo>
                  <a:lnTo>
                    <a:pt x="418" y="495"/>
                  </a:lnTo>
                  <a:lnTo>
                    <a:pt x="424" y="491"/>
                  </a:lnTo>
                  <a:lnTo>
                    <a:pt x="429" y="488"/>
                  </a:lnTo>
                  <a:lnTo>
                    <a:pt x="435" y="482"/>
                  </a:lnTo>
                  <a:lnTo>
                    <a:pt x="438" y="478"/>
                  </a:lnTo>
                  <a:lnTo>
                    <a:pt x="444" y="473"/>
                  </a:lnTo>
                  <a:lnTo>
                    <a:pt x="449" y="468"/>
                  </a:lnTo>
                  <a:lnTo>
                    <a:pt x="453" y="462"/>
                  </a:lnTo>
                  <a:lnTo>
                    <a:pt x="458" y="458"/>
                  </a:lnTo>
                  <a:lnTo>
                    <a:pt x="462" y="453"/>
                  </a:lnTo>
                  <a:lnTo>
                    <a:pt x="467" y="446"/>
                  </a:lnTo>
                  <a:lnTo>
                    <a:pt x="471" y="440"/>
                  </a:lnTo>
                  <a:lnTo>
                    <a:pt x="475" y="435"/>
                  </a:lnTo>
                  <a:lnTo>
                    <a:pt x="480" y="429"/>
                  </a:lnTo>
                  <a:lnTo>
                    <a:pt x="482" y="422"/>
                  </a:lnTo>
                  <a:lnTo>
                    <a:pt x="487" y="415"/>
                  </a:lnTo>
                  <a:lnTo>
                    <a:pt x="489" y="407"/>
                  </a:lnTo>
                  <a:lnTo>
                    <a:pt x="493" y="402"/>
                  </a:lnTo>
                  <a:lnTo>
                    <a:pt x="497" y="395"/>
                  </a:lnTo>
                  <a:lnTo>
                    <a:pt x="498" y="387"/>
                  </a:lnTo>
                  <a:lnTo>
                    <a:pt x="502" y="378"/>
                  </a:lnTo>
                  <a:lnTo>
                    <a:pt x="506" y="371"/>
                  </a:lnTo>
                  <a:lnTo>
                    <a:pt x="508" y="364"/>
                  </a:lnTo>
                  <a:lnTo>
                    <a:pt x="509" y="355"/>
                  </a:lnTo>
                  <a:lnTo>
                    <a:pt x="511" y="347"/>
                  </a:lnTo>
                  <a:lnTo>
                    <a:pt x="513" y="340"/>
                  </a:lnTo>
                  <a:lnTo>
                    <a:pt x="515" y="331"/>
                  </a:lnTo>
                  <a:lnTo>
                    <a:pt x="515" y="324"/>
                  </a:lnTo>
                  <a:lnTo>
                    <a:pt x="517" y="316"/>
                  </a:lnTo>
                  <a:lnTo>
                    <a:pt x="518" y="309"/>
                  </a:lnTo>
                  <a:lnTo>
                    <a:pt x="518" y="302"/>
                  </a:lnTo>
                  <a:lnTo>
                    <a:pt x="518" y="295"/>
                  </a:lnTo>
                  <a:lnTo>
                    <a:pt x="518" y="287"/>
                  </a:lnTo>
                  <a:lnTo>
                    <a:pt x="520" y="280"/>
                  </a:lnTo>
                  <a:lnTo>
                    <a:pt x="518" y="273"/>
                  </a:lnTo>
                  <a:lnTo>
                    <a:pt x="518" y="267"/>
                  </a:lnTo>
                  <a:lnTo>
                    <a:pt x="518" y="260"/>
                  </a:lnTo>
                  <a:lnTo>
                    <a:pt x="518" y="255"/>
                  </a:lnTo>
                  <a:lnTo>
                    <a:pt x="517" y="247"/>
                  </a:lnTo>
                  <a:lnTo>
                    <a:pt x="515" y="240"/>
                  </a:lnTo>
                  <a:lnTo>
                    <a:pt x="515" y="233"/>
                  </a:lnTo>
                  <a:lnTo>
                    <a:pt x="513" y="227"/>
                  </a:lnTo>
                  <a:lnTo>
                    <a:pt x="511" y="222"/>
                  </a:lnTo>
                  <a:lnTo>
                    <a:pt x="509" y="215"/>
                  </a:lnTo>
                  <a:lnTo>
                    <a:pt x="508" y="209"/>
                  </a:lnTo>
                  <a:lnTo>
                    <a:pt x="506" y="202"/>
                  </a:lnTo>
                  <a:lnTo>
                    <a:pt x="504" y="196"/>
                  </a:lnTo>
                  <a:lnTo>
                    <a:pt x="502" y="191"/>
                  </a:lnTo>
                  <a:lnTo>
                    <a:pt x="498" y="185"/>
                  </a:lnTo>
                  <a:lnTo>
                    <a:pt x="497" y="178"/>
                  </a:lnTo>
                  <a:lnTo>
                    <a:pt x="495" y="173"/>
                  </a:lnTo>
                  <a:lnTo>
                    <a:pt x="491" y="167"/>
                  </a:lnTo>
                  <a:lnTo>
                    <a:pt x="489" y="162"/>
                  </a:lnTo>
                  <a:lnTo>
                    <a:pt x="487" y="158"/>
                  </a:lnTo>
                  <a:lnTo>
                    <a:pt x="484" y="153"/>
                  </a:lnTo>
                  <a:lnTo>
                    <a:pt x="480" y="147"/>
                  </a:lnTo>
                  <a:lnTo>
                    <a:pt x="477" y="142"/>
                  </a:lnTo>
                  <a:lnTo>
                    <a:pt x="475" y="136"/>
                  </a:lnTo>
                  <a:lnTo>
                    <a:pt x="471" y="131"/>
                  </a:lnTo>
                  <a:lnTo>
                    <a:pt x="467" y="127"/>
                  </a:lnTo>
                  <a:lnTo>
                    <a:pt x="464" y="122"/>
                  </a:lnTo>
                  <a:lnTo>
                    <a:pt x="462" y="118"/>
                  </a:lnTo>
                  <a:lnTo>
                    <a:pt x="458" y="113"/>
                  </a:lnTo>
                  <a:lnTo>
                    <a:pt x="455" y="109"/>
                  </a:lnTo>
                  <a:lnTo>
                    <a:pt x="451" y="103"/>
                  </a:lnTo>
                  <a:lnTo>
                    <a:pt x="447" y="100"/>
                  </a:lnTo>
                  <a:lnTo>
                    <a:pt x="444" y="96"/>
                  </a:lnTo>
                  <a:lnTo>
                    <a:pt x="440" y="93"/>
                  </a:lnTo>
                  <a:lnTo>
                    <a:pt x="437" y="89"/>
                  </a:lnTo>
                  <a:lnTo>
                    <a:pt x="433" y="85"/>
                  </a:lnTo>
                  <a:lnTo>
                    <a:pt x="429" y="82"/>
                  </a:lnTo>
                  <a:lnTo>
                    <a:pt x="426" y="78"/>
                  </a:lnTo>
                  <a:lnTo>
                    <a:pt x="422" y="74"/>
                  </a:lnTo>
                  <a:lnTo>
                    <a:pt x="418" y="71"/>
                  </a:lnTo>
                  <a:lnTo>
                    <a:pt x="415" y="67"/>
                  </a:lnTo>
                  <a:lnTo>
                    <a:pt x="411" y="63"/>
                  </a:lnTo>
                  <a:lnTo>
                    <a:pt x="407" y="62"/>
                  </a:lnTo>
                  <a:lnTo>
                    <a:pt x="404" y="58"/>
                  </a:lnTo>
                  <a:lnTo>
                    <a:pt x="400" y="56"/>
                  </a:lnTo>
                  <a:lnTo>
                    <a:pt x="396" y="52"/>
                  </a:lnTo>
                  <a:lnTo>
                    <a:pt x="393" y="51"/>
                  </a:lnTo>
                  <a:lnTo>
                    <a:pt x="389" y="49"/>
                  </a:lnTo>
                  <a:lnTo>
                    <a:pt x="382" y="43"/>
                  </a:lnTo>
                  <a:lnTo>
                    <a:pt x="376" y="40"/>
                  </a:lnTo>
                  <a:lnTo>
                    <a:pt x="369" y="36"/>
                  </a:lnTo>
                  <a:lnTo>
                    <a:pt x="362" y="32"/>
                  </a:lnTo>
                  <a:lnTo>
                    <a:pt x="356" y="29"/>
                  </a:lnTo>
                  <a:lnTo>
                    <a:pt x="351" y="25"/>
                  </a:lnTo>
                  <a:lnTo>
                    <a:pt x="344" y="22"/>
                  </a:lnTo>
                  <a:lnTo>
                    <a:pt x="338" y="20"/>
                  </a:lnTo>
                  <a:lnTo>
                    <a:pt x="333" y="18"/>
                  </a:lnTo>
                  <a:lnTo>
                    <a:pt x="327" y="16"/>
                  </a:lnTo>
                  <a:lnTo>
                    <a:pt x="322" y="14"/>
                  </a:lnTo>
                  <a:lnTo>
                    <a:pt x="316" y="12"/>
                  </a:lnTo>
                  <a:lnTo>
                    <a:pt x="311" y="11"/>
                  </a:lnTo>
                  <a:lnTo>
                    <a:pt x="307" y="9"/>
                  </a:lnTo>
                  <a:lnTo>
                    <a:pt x="302" y="7"/>
                  </a:lnTo>
                  <a:lnTo>
                    <a:pt x="298" y="5"/>
                  </a:lnTo>
                  <a:lnTo>
                    <a:pt x="295" y="5"/>
                  </a:lnTo>
                  <a:lnTo>
                    <a:pt x="289" y="3"/>
                  </a:lnTo>
                  <a:lnTo>
                    <a:pt x="285" y="3"/>
                  </a:lnTo>
                  <a:lnTo>
                    <a:pt x="282" y="2"/>
                  </a:lnTo>
                  <a:lnTo>
                    <a:pt x="278" y="2"/>
                  </a:lnTo>
                  <a:lnTo>
                    <a:pt x="275" y="2"/>
                  </a:lnTo>
                  <a:lnTo>
                    <a:pt x="269" y="0"/>
                  </a:lnTo>
                  <a:lnTo>
                    <a:pt x="264" y="0"/>
                  </a:lnTo>
                  <a:lnTo>
                    <a:pt x="260" y="0"/>
                  </a:lnTo>
                  <a:lnTo>
                    <a:pt x="258" y="0"/>
                  </a:lnTo>
                  <a:lnTo>
                    <a:pt x="256" y="0"/>
                  </a:lnTo>
                  <a:lnTo>
                    <a:pt x="260" y="25"/>
                  </a:lnTo>
                  <a:lnTo>
                    <a:pt x="260" y="25"/>
                  </a:lnTo>
                  <a:lnTo>
                    <a:pt x="264" y="25"/>
                  </a:lnTo>
                  <a:lnTo>
                    <a:pt x="265" y="25"/>
                  </a:lnTo>
                  <a:lnTo>
                    <a:pt x="269" y="25"/>
                  </a:lnTo>
                  <a:lnTo>
                    <a:pt x="273" y="27"/>
                  </a:lnTo>
                  <a:lnTo>
                    <a:pt x="278" y="27"/>
                  </a:lnTo>
                  <a:lnTo>
                    <a:pt x="282" y="27"/>
                  </a:lnTo>
                  <a:lnTo>
                    <a:pt x="285" y="29"/>
                  </a:lnTo>
                  <a:lnTo>
                    <a:pt x="291" y="29"/>
                  </a:lnTo>
                  <a:lnTo>
                    <a:pt x="296" y="32"/>
                  </a:lnTo>
                  <a:lnTo>
                    <a:pt x="302" y="34"/>
                  </a:lnTo>
                  <a:lnTo>
                    <a:pt x="309" y="36"/>
                  </a:lnTo>
                  <a:lnTo>
                    <a:pt x="315" y="38"/>
                  </a:lnTo>
                  <a:lnTo>
                    <a:pt x="322" y="40"/>
                  </a:lnTo>
                  <a:lnTo>
                    <a:pt x="327" y="42"/>
                  </a:lnTo>
                  <a:lnTo>
                    <a:pt x="335" y="45"/>
                  </a:lnTo>
                  <a:lnTo>
                    <a:pt x="340" y="47"/>
                  </a:lnTo>
                  <a:lnTo>
                    <a:pt x="347" y="51"/>
                  </a:lnTo>
                  <a:lnTo>
                    <a:pt x="355" y="54"/>
                  </a:lnTo>
                  <a:lnTo>
                    <a:pt x="362" y="58"/>
                  </a:lnTo>
                  <a:lnTo>
                    <a:pt x="367" y="63"/>
                  </a:lnTo>
                  <a:lnTo>
                    <a:pt x="375" y="69"/>
                  </a:lnTo>
                  <a:lnTo>
                    <a:pt x="382" y="73"/>
                  </a:lnTo>
                  <a:lnTo>
                    <a:pt x="387" y="78"/>
                  </a:lnTo>
                  <a:lnTo>
                    <a:pt x="395" y="83"/>
                  </a:lnTo>
                  <a:lnTo>
                    <a:pt x="402" y="89"/>
                  </a:lnTo>
                  <a:lnTo>
                    <a:pt x="407" y="96"/>
                  </a:lnTo>
                  <a:lnTo>
                    <a:pt x="413" y="102"/>
                  </a:lnTo>
                  <a:lnTo>
                    <a:pt x="415" y="105"/>
                  </a:lnTo>
                  <a:lnTo>
                    <a:pt x="418" y="109"/>
                  </a:lnTo>
                  <a:lnTo>
                    <a:pt x="422" y="113"/>
                  </a:lnTo>
                  <a:lnTo>
                    <a:pt x="426" y="118"/>
                  </a:lnTo>
                  <a:lnTo>
                    <a:pt x="427" y="120"/>
                  </a:lnTo>
                  <a:lnTo>
                    <a:pt x="429" y="125"/>
                  </a:lnTo>
                  <a:lnTo>
                    <a:pt x="431" y="127"/>
                  </a:lnTo>
                  <a:lnTo>
                    <a:pt x="435" y="133"/>
                  </a:lnTo>
                  <a:lnTo>
                    <a:pt x="437" y="134"/>
                  </a:lnTo>
                  <a:lnTo>
                    <a:pt x="438" y="140"/>
                  </a:lnTo>
                  <a:lnTo>
                    <a:pt x="442" y="144"/>
                  </a:lnTo>
                  <a:lnTo>
                    <a:pt x="444" y="147"/>
                  </a:lnTo>
                  <a:lnTo>
                    <a:pt x="446" y="151"/>
                  </a:lnTo>
                  <a:lnTo>
                    <a:pt x="447" y="154"/>
                  </a:lnTo>
                  <a:lnTo>
                    <a:pt x="449" y="158"/>
                  </a:lnTo>
                  <a:lnTo>
                    <a:pt x="451" y="162"/>
                  </a:lnTo>
                  <a:lnTo>
                    <a:pt x="453" y="165"/>
                  </a:lnTo>
                  <a:lnTo>
                    <a:pt x="457" y="171"/>
                  </a:lnTo>
                  <a:lnTo>
                    <a:pt x="458" y="174"/>
                  </a:lnTo>
                  <a:lnTo>
                    <a:pt x="460" y="178"/>
                  </a:lnTo>
                  <a:lnTo>
                    <a:pt x="460" y="182"/>
                  </a:lnTo>
                  <a:lnTo>
                    <a:pt x="462" y="185"/>
                  </a:lnTo>
                  <a:lnTo>
                    <a:pt x="464" y="189"/>
                  </a:lnTo>
                  <a:lnTo>
                    <a:pt x="466" y="193"/>
                  </a:lnTo>
                  <a:lnTo>
                    <a:pt x="467" y="196"/>
                  </a:lnTo>
                  <a:lnTo>
                    <a:pt x="469" y="200"/>
                  </a:lnTo>
                  <a:lnTo>
                    <a:pt x="469" y="204"/>
                  </a:lnTo>
                  <a:lnTo>
                    <a:pt x="473" y="207"/>
                  </a:lnTo>
                  <a:lnTo>
                    <a:pt x="473" y="211"/>
                  </a:lnTo>
                  <a:lnTo>
                    <a:pt x="475" y="215"/>
                  </a:lnTo>
                  <a:lnTo>
                    <a:pt x="475" y="218"/>
                  </a:lnTo>
                  <a:lnTo>
                    <a:pt x="477" y="224"/>
                  </a:lnTo>
                  <a:lnTo>
                    <a:pt x="478" y="227"/>
                  </a:lnTo>
                  <a:lnTo>
                    <a:pt x="480" y="231"/>
                  </a:lnTo>
                  <a:lnTo>
                    <a:pt x="480" y="235"/>
                  </a:lnTo>
                  <a:lnTo>
                    <a:pt x="482" y="238"/>
                  </a:lnTo>
                  <a:lnTo>
                    <a:pt x="482" y="242"/>
                  </a:lnTo>
                  <a:lnTo>
                    <a:pt x="484" y="245"/>
                  </a:lnTo>
                  <a:lnTo>
                    <a:pt x="484" y="249"/>
                  </a:lnTo>
                  <a:lnTo>
                    <a:pt x="484" y="253"/>
                  </a:lnTo>
                  <a:lnTo>
                    <a:pt x="484" y="256"/>
                  </a:lnTo>
                  <a:lnTo>
                    <a:pt x="486" y="262"/>
                  </a:lnTo>
                  <a:lnTo>
                    <a:pt x="486" y="265"/>
                  </a:lnTo>
                  <a:lnTo>
                    <a:pt x="487" y="269"/>
                  </a:lnTo>
                  <a:lnTo>
                    <a:pt x="487" y="273"/>
                  </a:lnTo>
                  <a:lnTo>
                    <a:pt x="487" y="276"/>
                  </a:lnTo>
                  <a:lnTo>
                    <a:pt x="487" y="280"/>
                  </a:lnTo>
                  <a:lnTo>
                    <a:pt x="487" y="284"/>
                  </a:lnTo>
                  <a:lnTo>
                    <a:pt x="487" y="287"/>
                  </a:lnTo>
                  <a:lnTo>
                    <a:pt x="487" y="291"/>
                  </a:lnTo>
                  <a:lnTo>
                    <a:pt x="487" y="295"/>
                  </a:lnTo>
                  <a:lnTo>
                    <a:pt x="487" y="300"/>
                  </a:lnTo>
                  <a:lnTo>
                    <a:pt x="487" y="302"/>
                  </a:lnTo>
                  <a:lnTo>
                    <a:pt x="487" y="307"/>
                  </a:lnTo>
                  <a:lnTo>
                    <a:pt x="486" y="309"/>
                  </a:lnTo>
                  <a:lnTo>
                    <a:pt x="486" y="315"/>
                  </a:lnTo>
                  <a:lnTo>
                    <a:pt x="486" y="318"/>
                  </a:lnTo>
                  <a:lnTo>
                    <a:pt x="484" y="322"/>
                  </a:lnTo>
                  <a:lnTo>
                    <a:pt x="484" y="326"/>
                  </a:lnTo>
                  <a:lnTo>
                    <a:pt x="484" y="329"/>
                  </a:lnTo>
                  <a:lnTo>
                    <a:pt x="482" y="333"/>
                  </a:lnTo>
                  <a:lnTo>
                    <a:pt x="482" y="336"/>
                  </a:lnTo>
                  <a:lnTo>
                    <a:pt x="480" y="340"/>
                  </a:lnTo>
                  <a:lnTo>
                    <a:pt x="480" y="344"/>
                  </a:lnTo>
                  <a:lnTo>
                    <a:pt x="478" y="347"/>
                  </a:lnTo>
                  <a:lnTo>
                    <a:pt x="478" y="353"/>
                  </a:lnTo>
                  <a:lnTo>
                    <a:pt x="477" y="356"/>
                  </a:lnTo>
                  <a:lnTo>
                    <a:pt x="477" y="360"/>
                  </a:lnTo>
                  <a:lnTo>
                    <a:pt x="475" y="364"/>
                  </a:lnTo>
                  <a:lnTo>
                    <a:pt x="473" y="367"/>
                  </a:lnTo>
                  <a:lnTo>
                    <a:pt x="469" y="371"/>
                  </a:lnTo>
                  <a:lnTo>
                    <a:pt x="469" y="375"/>
                  </a:lnTo>
                  <a:lnTo>
                    <a:pt x="466" y="378"/>
                  </a:lnTo>
                  <a:lnTo>
                    <a:pt x="464" y="384"/>
                  </a:lnTo>
                  <a:lnTo>
                    <a:pt x="462" y="387"/>
                  </a:lnTo>
                  <a:lnTo>
                    <a:pt x="460" y="393"/>
                  </a:lnTo>
                  <a:lnTo>
                    <a:pt x="457" y="397"/>
                  </a:lnTo>
                  <a:lnTo>
                    <a:pt x="455" y="400"/>
                  </a:lnTo>
                  <a:lnTo>
                    <a:pt x="451" y="406"/>
                  </a:lnTo>
                  <a:lnTo>
                    <a:pt x="449" y="409"/>
                  </a:lnTo>
                  <a:lnTo>
                    <a:pt x="446" y="413"/>
                  </a:lnTo>
                  <a:lnTo>
                    <a:pt x="442" y="418"/>
                  </a:lnTo>
                  <a:lnTo>
                    <a:pt x="438" y="422"/>
                  </a:lnTo>
                  <a:lnTo>
                    <a:pt x="437" y="427"/>
                  </a:lnTo>
                  <a:lnTo>
                    <a:pt x="433" y="431"/>
                  </a:lnTo>
                  <a:lnTo>
                    <a:pt x="429" y="435"/>
                  </a:lnTo>
                  <a:lnTo>
                    <a:pt x="426" y="438"/>
                  </a:lnTo>
                  <a:lnTo>
                    <a:pt x="422" y="444"/>
                  </a:lnTo>
                  <a:lnTo>
                    <a:pt x="418" y="448"/>
                  </a:lnTo>
                  <a:lnTo>
                    <a:pt x="413" y="451"/>
                  </a:lnTo>
                  <a:lnTo>
                    <a:pt x="409" y="455"/>
                  </a:lnTo>
                  <a:lnTo>
                    <a:pt x="406" y="460"/>
                  </a:lnTo>
                  <a:lnTo>
                    <a:pt x="400" y="464"/>
                  </a:lnTo>
                  <a:lnTo>
                    <a:pt x="396" y="468"/>
                  </a:lnTo>
                  <a:lnTo>
                    <a:pt x="391" y="473"/>
                  </a:lnTo>
                  <a:lnTo>
                    <a:pt x="387" y="477"/>
                  </a:lnTo>
                  <a:lnTo>
                    <a:pt x="382" y="480"/>
                  </a:lnTo>
                  <a:lnTo>
                    <a:pt x="376" y="482"/>
                  </a:lnTo>
                  <a:lnTo>
                    <a:pt x="373" y="486"/>
                  </a:lnTo>
                  <a:lnTo>
                    <a:pt x="367" y="489"/>
                  </a:lnTo>
                  <a:lnTo>
                    <a:pt x="362" y="493"/>
                  </a:lnTo>
                  <a:lnTo>
                    <a:pt x="356" y="495"/>
                  </a:lnTo>
                  <a:lnTo>
                    <a:pt x="351" y="498"/>
                  </a:lnTo>
                  <a:lnTo>
                    <a:pt x="346" y="500"/>
                  </a:lnTo>
                  <a:lnTo>
                    <a:pt x="340" y="504"/>
                  </a:lnTo>
                  <a:lnTo>
                    <a:pt x="335" y="506"/>
                  </a:lnTo>
                  <a:lnTo>
                    <a:pt x="327" y="508"/>
                  </a:lnTo>
                  <a:lnTo>
                    <a:pt x="322" y="511"/>
                  </a:lnTo>
                  <a:lnTo>
                    <a:pt x="315" y="511"/>
                  </a:lnTo>
                  <a:lnTo>
                    <a:pt x="309" y="513"/>
                  </a:lnTo>
                  <a:lnTo>
                    <a:pt x="304" y="515"/>
                  </a:lnTo>
                  <a:lnTo>
                    <a:pt x="296" y="517"/>
                  </a:lnTo>
                  <a:lnTo>
                    <a:pt x="291" y="517"/>
                  </a:lnTo>
                  <a:lnTo>
                    <a:pt x="284" y="519"/>
                  </a:lnTo>
                  <a:lnTo>
                    <a:pt x="278" y="519"/>
                  </a:lnTo>
                  <a:lnTo>
                    <a:pt x="271" y="519"/>
                  </a:lnTo>
                  <a:lnTo>
                    <a:pt x="264" y="519"/>
                  </a:lnTo>
                  <a:lnTo>
                    <a:pt x="256" y="519"/>
                  </a:lnTo>
                  <a:lnTo>
                    <a:pt x="249" y="519"/>
                  </a:lnTo>
                  <a:lnTo>
                    <a:pt x="244" y="517"/>
                  </a:lnTo>
                  <a:lnTo>
                    <a:pt x="234" y="515"/>
                  </a:lnTo>
                  <a:lnTo>
                    <a:pt x="229" y="515"/>
                  </a:lnTo>
                  <a:lnTo>
                    <a:pt x="220" y="513"/>
                  </a:lnTo>
                  <a:lnTo>
                    <a:pt x="214" y="511"/>
                  </a:lnTo>
                  <a:lnTo>
                    <a:pt x="207" y="509"/>
                  </a:lnTo>
                  <a:lnTo>
                    <a:pt x="200" y="506"/>
                  </a:lnTo>
                  <a:lnTo>
                    <a:pt x="191" y="504"/>
                  </a:lnTo>
                  <a:lnTo>
                    <a:pt x="184" y="500"/>
                  </a:lnTo>
                  <a:lnTo>
                    <a:pt x="176" y="497"/>
                  </a:lnTo>
                  <a:lnTo>
                    <a:pt x="169" y="493"/>
                  </a:lnTo>
                  <a:lnTo>
                    <a:pt x="160" y="489"/>
                  </a:lnTo>
                  <a:lnTo>
                    <a:pt x="153" y="486"/>
                  </a:lnTo>
                  <a:lnTo>
                    <a:pt x="145" y="480"/>
                  </a:lnTo>
                  <a:lnTo>
                    <a:pt x="136" y="475"/>
                  </a:lnTo>
                  <a:lnTo>
                    <a:pt x="129" y="469"/>
                  </a:lnTo>
                  <a:lnTo>
                    <a:pt x="122" y="464"/>
                  </a:lnTo>
                  <a:lnTo>
                    <a:pt x="114" y="458"/>
                  </a:lnTo>
                  <a:lnTo>
                    <a:pt x="109" y="451"/>
                  </a:lnTo>
                  <a:lnTo>
                    <a:pt x="102" y="446"/>
                  </a:lnTo>
                  <a:lnTo>
                    <a:pt x="96" y="438"/>
                  </a:lnTo>
                  <a:lnTo>
                    <a:pt x="91" y="431"/>
                  </a:lnTo>
                  <a:lnTo>
                    <a:pt x="83" y="424"/>
                  </a:lnTo>
                  <a:lnTo>
                    <a:pt x="78" y="417"/>
                  </a:lnTo>
                  <a:lnTo>
                    <a:pt x="74" y="409"/>
                  </a:lnTo>
                  <a:lnTo>
                    <a:pt x="69" y="400"/>
                  </a:lnTo>
                  <a:lnTo>
                    <a:pt x="63" y="393"/>
                  </a:lnTo>
                  <a:lnTo>
                    <a:pt x="60" y="384"/>
                  </a:lnTo>
                  <a:lnTo>
                    <a:pt x="56" y="377"/>
                  </a:lnTo>
                  <a:lnTo>
                    <a:pt x="52" y="367"/>
                  </a:lnTo>
                  <a:lnTo>
                    <a:pt x="49" y="358"/>
                  </a:lnTo>
                  <a:lnTo>
                    <a:pt x="45" y="349"/>
                  </a:lnTo>
                  <a:lnTo>
                    <a:pt x="43" y="342"/>
                  </a:lnTo>
                  <a:lnTo>
                    <a:pt x="40" y="333"/>
                  </a:lnTo>
                  <a:lnTo>
                    <a:pt x="38" y="324"/>
                  </a:lnTo>
                  <a:lnTo>
                    <a:pt x="36" y="315"/>
                  </a:lnTo>
                  <a:lnTo>
                    <a:pt x="34" y="306"/>
                  </a:lnTo>
                  <a:lnTo>
                    <a:pt x="32" y="296"/>
                  </a:lnTo>
                  <a:lnTo>
                    <a:pt x="31" y="287"/>
                  </a:lnTo>
                  <a:lnTo>
                    <a:pt x="29" y="278"/>
                  </a:lnTo>
                  <a:lnTo>
                    <a:pt x="29" y="269"/>
                  </a:lnTo>
                  <a:lnTo>
                    <a:pt x="29" y="260"/>
                  </a:lnTo>
                  <a:lnTo>
                    <a:pt x="29" y="253"/>
                  </a:lnTo>
                  <a:lnTo>
                    <a:pt x="29" y="244"/>
                  </a:lnTo>
                  <a:lnTo>
                    <a:pt x="29" y="235"/>
                  </a:lnTo>
                  <a:lnTo>
                    <a:pt x="29" y="225"/>
                  </a:lnTo>
                  <a:lnTo>
                    <a:pt x="29" y="216"/>
                  </a:lnTo>
                  <a:lnTo>
                    <a:pt x="31" y="207"/>
                  </a:lnTo>
                  <a:lnTo>
                    <a:pt x="32" y="198"/>
                  </a:lnTo>
                  <a:lnTo>
                    <a:pt x="32" y="189"/>
                  </a:lnTo>
                  <a:lnTo>
                    <a:pt x="36" y="182"/>
                  </a:lnTo>
                  <a:lnTo>
                    <a:pt x="38" y="173"/>
                  </a:lnTo>
                  <a:lnTo>
                    <a:pt x="40" y="165"/>
                  </a:lnTo>
                  <a:lnTo>
                    <a:pt x="42" y="156"/>
                  </a:lnTo>
                  <a:lnTo>
                    <a:pt x="45" y="149"/>
                  </a:lnTo>
                  <a:lnTo>
                    <a:pt x="47" y="142"/>
                  </a:lnTo>
                  <a:lnTo>
                    <a:pt x="52" y="134"/>
                  </a:lnTo>
                  <a:lnTo>
                    <a:pt x="56" y="127"/>
                  </a:lnTo>
                  <a:lnTo>
                    <a:pt x="60" y="120"/>
                  </a:lnTo>
                  <a:lnTo>
                    <a:pt x="63" y="113"/>
                  </a:lnTo>
                  <a:lnTo>
                    <a:pt x="69" y="107"/>
                  </a:lnTo>
                  <a:lnTo>
                    <a:pt x="72" y="102"/>
                  </a:lnTo>
                  <a:lnTo>
                    <a:pt x="78" y="94"/>
                  </a:lnTo>
                  <a:lnTo>
                    <a:pt x="83" y="89"/>
                  </a:lnTo>
                  <a:lnTo>
                    <a:pt x="89" y="83"/>
                  </a:lnTo>
                  <a:lnTo>
                    <a:pt x="94" y="78"/>
                  </a:lnTo>
                  <a:lnTo>
                    <a:pt x="102" y="73"/>
                  </a:lnTo>
                  <a:lnTo>
                    <a:pt x="107" y="69"/>
                  </a:lnTo>
                  <a:lnTo>
                    <a:pt x="114" y="65"/>
                  </a:lnTo>
                  <a:lnTo>
                    <a:pt x="122" y="62"/>
                  </a:lnTo>
                  <a:lnTo>
                    <a:pt x="129" y="58"/>
                  </a:lnTo>
                  <a:lnTo>
                    <a:pt x="136" y="54"/>
                  </a:lnTo>
                  <a:lnTo>
                    <a:pt x="145" y="52"/>
                  </a:lnTo>
                  <a:lnTo>
                    <a:pt x="153" y="51"/>
                  </a:lnTo>
                  <a:lnTo>
                    <a:pt x="160" y="49"/>
                  </a:lnTo>
                  <a:lnTo>
                    <a:pt x="169" y="47"/>
                  </a:lnTo>
                  <a:lnTo>
                    <a:pt x="178" y="47"/>
                  </a:lnTo>
                  <a:lnTo>
                    <a:pt x="156" y="11"/>
                  </a:lnTo>
                  <a:lnTo>
                    <a:pt x="156" y="11"/>
                  </a:lnTo>
                  <a:close/>
                </a:path>
              </a:pathLst>
            </a:custGeom>
            <a:grp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3" name="Freeform 39"/>
            <p:cNvSpPr>
              <a:spLocks/>
            </p:cNvSpPr>
            <p:nvPr/>
          </p:nvSpPr>
          <p:spPr bwMode="auto">
            <a:xfrm>
              <a:off x="2797" y="1140"/>
              <a:ext cx="903" cy="880"/>
            </a:xfrm>
            <a:custGeom>
              <a:avLst/>
              <a:gdLst/>
              <a:ahLst/>
              <a:cxnLst>
                <a:cxn ang="0">
                  <a:pos x="192" y="44"/>
                </a:cxn>
                <a:cxn ang="0">
                  <a:pos x="121" y="104"/>
                </a:cxn>
                <a:cxn ang="0">
                  <a:pos x="66" y="175"/>
                </a:cxn>
                <a:cxn ang="0">
                  <a:pos x="28" y="259"/>
                </a:cxn>
                <a:cxn ang="0">
                  <a:pos x="4" y="348"/>
                </a:cxn>
                <a:cxn ang="0">
                  <a:pos x="0" y="441"/>
                </a:cxn>
                <a:cxn ang="0">
                  <a:pos x="11" y="534"/>
                </a:cxn>
                <a:cxn ang="0">
                  <a:pos x="41" y="623"/>
                </a:cxn>
                <a:cxn ang="0">
                  <a:pos x="81" y="701"/>
                </a:cxn>
                <a:cxn ang="0">
                  <a:pos x="133" y="765"/>
                </a:cxn>
                <a:cxn ang="0">
                  <a:pos x="201" y="818"/>
                </a:cxn>
                <a:cxn ang="0">
                  <a:pos x="281" y="852"/>
                </a:cxn>
                <a:cxn ang="0">
                  <a:pos x="377" y="874"/>
                </a:cxn>
                <a:cxn ang="0">
                  <a:pos x="490" y="878"/>
                </a:cxn>
                <a:cxn ang="0">
                  <a:pos x="608" y="863"/>
                </a:cxn>
                <a:cxn ang="0">
                  <a:pos x="709" y="825"/>
                </a:cxn>
                <a:cxn ang="0">
                  <a:pos x="785" y="769"/>
                </a:cxn>
                <a:cxn ang="0">
                  <a:pos x="841" y="696"/>
                </a:cxn>
                <a:cxn ang="0">
                  <a:pos x="878" y="612"/>
                </a:cxn>
                <a:cxn ang="0">
                  <a:pos x="898" y="521"/>
                </a:cxn>
                <a:cxn ang="0">
                  <a:pos x="901" y="426"/>
                </a:cxn>
                <a:cxn ang="0">
                  <a:pos x="891" y="332"/>
                </a:cxn>
                <a:cxn ang="0">
                  <a:pos x="863" y="246"/>
                </a:cxn>
                <a:cxn ang="0">
                  <a:pos x="821" y="173"/>
                </a:cxn>
                <a:cxn ang="0">
                  <a:pos x="769" y="115"/>
                </a:cxn>
                <a:cxn ang="0">
                  <a:pos x="701" y="66"/>
                </a:cxn>
                <a:cxn ang="0">
                  <a:pos x="619" y="30"/>
                </a:cxn>
                <a:cxn ang="0">
                  <a:pos x="528" y="6"/>
                </a:cxn>
                <a:cxn ang="0">
                  <a:pos x="479" y="35"/>
                </a:cxn>
                <a:cxn ang="0">
                  <a:pos x="519" y="44"/>
                </a:cxn>
                <a:cxn ang="0">
                  <a:pos x="585" y="62"/>
                </a:cxn>
                <a:cxn ang="0">
                  <a:pos x="665" y="99"/>
                </a:cxn>
                <a:cxn ang="0">
                  <a:pos x="745" y="151"/>
                </a:cxn>
                <a:cxn ang="0">
                  <a:pos x="814" y="224"/>
                </a:cxn>
                <a:cxn ang="0">
                  <a:pos x="856" y="321"/>
                </a:cxn>
                <a:cxn ang="0">
                  <a:pos x="867" y="439"/>
                </a:cxn>
                <a:cxn ang="0">
                  <a:pos x="856" y="545"/>
                </a:cxn>
                <a:cxn ang="0">
                  <a:pos x="830" y="634"/>
                </a:cxn>
                <a:cxn ang="0">
                  <a:pos x="790" y="707"/>
                </a:cxn>
                <a:cxn ang="0">
                  <a:pos x="738" y="761"/>
                </a:cxn>
                <a:cxn ang="0">
                  <a:pos x="672" y="801"/>
                </a:cxn>
                <a:cxn ang="0">
                  <a:pos x="594" y="825"/>
                </a:cxn>
                <a:cxn ang="0">
                  <a:pos x="505" y="838"/>
                </a:cxn>
                <a:cxn ang="0">
                  <a:pos x="419" y="841"/>
                </a:cxn>
                <a:cxn ang="0">
                  <a:pos x="337" y="834"/>
                </a:cxn>
                <a:cxn ang="0">
                  <a:pos x="266" y="812"/>
                </a:cxn>
                <a:cxn ang="0">
                  <a:pos x="199" y="776"/>
                </a:cxn>
                <a:cxn ang="0">
                  <a:pos x="142" y="719"/>
                </a:cxn>
                <a:cxn ang="0">
                  <a:pos x="91" y="639"/>
                </a:cxn>
                <a:cxn ang="0">
                  <a:pos x="50" y="534"/>
                </a:cxn>
                <a:cxn ang="0">
                  <a:pos x="31" y="425"/>
                </a:cxn>
                <a:cxn ang="0">
                  <a:pos x="44" y="324"/>
                </a:cxn>
                <a:cxn ang="0">
                  <a:pos x="75" y="235"/>
                </a:cxn>
                <a:cxn ang="0">
                  <a:pos x="122" y="159"/>
                </a:cxn>
                <a:cxn ang="0">
                  <a:pos x="177" y="99"/>
                </a:cxn>
                <a:cxn ang="0">
                  <a:pos x="233" y="59"/>
                </a:cxn>
                <a:cxn ang="0">
                  <a:pos x="268" y="4"/>
                </a:cxn>
              </a:cxnLst>
              <a:rect l="0" t="0" r="r" b="b"/>
              <a:pathLst>
                <a:path w="903" h="880">
                  <a:moveTo>
                    <a:pt x="268" y="4"/>
                  </a:moveTo>
                  <a:lnTo>
                    <a:pt x="257" y="8"/>
                  </a:lnTo>
                  <a:lnTo>
                    <a:pt x="246" y="13"/>
                  </a:lnTo>
                  <a:lnTo>
                    <a:pt x="237" y="17"/>
                  </a:lnTo>
                  <a:lnTo>
                    <a:pt x="228" y="22"/>
                  </a:lnTo>
                  <a:lnTo>
                    <a:pt x="217" y="28"/>
                  </a:lnTo>
                  <a:lnTo>
                    <a:pt x="210" y="31"/>
                  </a:lnTo>
                  <a:lnTo>
                    <a:pt x="199" y="39"/>
                  </a:lnTo>
                  <a:lnTo>
                    <a:pt x="192" y="44"/>
                  </a:lnTo>
                  <a:lnTo>
                    <a:pt x="182" y="50"/>
                  </a:lnTo>
                  <a:lnTo>
                    <a:pt x="173" y="55"/>
                  </a:lnTo>
                  <a:lnTo>
                    <a:pt x="166" y="62"/>
                  </a:lnTo>
                  <a:lnTo>
                    <a:pt x="159" y="68"/>
                  </a:lnTo>
                  <a:lnTo>
                    <a:pt x="150" y="75"/>
                  </a:lnTo>
                  <a:lnTo>
                    <a:pt x="142" y="82"/>
                  </a:lnTo>
                  <a:lnTo>
                    <a:pt x="135" y="90"/>
                  </a:lnTo>
                  <a:lnTo>
                    <a:pt x="128" y="97"/>
                  </a:lnTo>
                  <a:lnTo>
                    <a:pt x="121" y="104"/>
                  </a:lnTo>
                  <a:lnTo>
                    <a:pt x="115" y="111"/>
                  </a:lnTo>
                  <a:lnTo>
                    <a:pt x="108" y="119"/>
                  </a:lnTo>
                  <a:lnTo>
                    <a:pt x="101" y="126"/>
                  </a:lnTo>
                  <a:lnTo>
                    <a:pt x="95" y="135"/>
                  </a:lnTo>
                  <a:lnTo>
                    <a:pt x="88" y="142"/>
                  </a:lnTo>
                  <a:lnTo>
                    <a:pt x="82" y="151"/>
                  </a:lnTo>
                  <a:lnTo>
                    <a:pt x="77" y="159"/>
                  </a:lnTo>
                  <a:lnTo>
                    <a:pt x="71" y="168"/>
                  </a:lnTo>
                  <a:lnTo>
                    <a:pt x="66" y="175"/>
                  </a:lnTo>
                  <a:lnTo>
                    <a:pt x="61" y="184"/>
                  </a:lnTo>
                  <a:lnTo>
                    <a:pt x="57" y="195"/>
                  </a:lnTo>
                  <a:lnTo>
                    <a:pt x="51" y="202"/>
                  </a:lnTo>
                  <a:lnTo>
                    <a:pt x="48" y="212"/>
                  </a:lnTo>
                  <a:lnTo>
                    <a:pt x="44" y="221"/>
                  </a:lnTo>
                  <a:lnTo>
                    <a:pt x="39" y="232"/>
                  </a:lnTo>
                  <a:lnTo>
                    <a:pt x="35" y="241"/>
                  </a:lnTo>
                  <a:lnTo>
                    <a:pt x="31" y="250"/>
                  </a:lnTo>
                  <a:lnTo>
                    <a:pt x="28" y="259"/>
                  </a:lnTo>
                  <a:lnTo>
                    <a:pt x="24" y="268"/>
                  </a:lnTo>
                  <a:lnTo>
                    <a:pt x="21" y="279"/>
                  </a:lnTo>
                  <a:lnTo>
                    <a:pt x="17" y="288"/>
                  </a:lnTo>
                  <a:lnTo>
                    <a:pt x="15" y="297"/>
                  </a:lnTo>
                  <a:lnTo>
                    <a:pt x="13" y="308"/>
                  </a:lnTo>
                  <a:lnTo>
                    <a:pt x="10" y="319"/>
                  </a:lnTo>
                  <a:lnTo>
                    <a:pt x="8" y="328"/>
                  </a:lnTo>
                  <a:lnTo>
                    <a:pt x="6" y="339"/>
                  </a:lnTo>
                  <a:lnTo>
                    <a:pt x="4" y="348"/>
                  </a:lnTo>
                  <a:lnTo>
                    <a:pt x="2" y="357"/>
                  </a:lnTo>
                  <a:lnTo>
                    <a:pt x="2" y="368"/>
                  </a:lnTo>
                  <a:lnTo>
                    <a:pt x="0" y="379"/>
                  </a:lnTo>
                  <a:lnTo>
                    <a:pt x="0" y="390"/>
                  </a:lnTo>
                  <a:lnTo>
                    <a:pt x="0" y="399"/>
                  </a:lnTo>
                  <a:lnTo>
                    <a:pt x="0" y="410"/>
                  </a:lnTo>
                  <a:lnTo>
                    <a:pt x="0" y="421"/>
                  </a:lnTo>
                  <a:lnTo>
                    <a:pt x="0" y="432"/>
                  </a:lnTo>
                  <a:lnTo>
                    <a:pt x="0" y="441"/>
                  </a:lnTo>
                  <a:lnTo>
                    <a:pt x="0" y="452"/>
                  </a:lnTo>
                  <a:lnTo>
                    <a:pt x="0" y="463"/>
                  </a:lnTo>
                  <a:lnTo>
                    <a:pt x="2" y="472"/>
                  </a:lnTo>
                  <a:lnTo>
                    <a:pt x="2" y="483"/>
                  </a:lnTo>
                  <a:lnTo>
                    <a:pt x="4" y="494"/>
                  </a:lnTo>
                  <a:lnTo>
                    <a:pt x="6" y="503"/>
                  </a:lnTo>
                  <a:lnTo>
                    <a:pt x="8" y="514"/>
                  </a:lnTo>
                  <a:lnTo>
                    <a:pt x="10" y="525"/>
                  </a:lnTo>
                  <a:lnTo>
                    <a:pt x="11" y="534"/>
                  </a:lnTo>
                  <a:lnTo>
                    <a:pt x="15" y="545"/>
                  </a:lnTo>
                  <a:lnTo>
                    <a:pt x="17" y="556"/>
                  </a:lnTo>
                  <a:lnTo>
                    <a:pt x="19" y="565"/>
                  </a:lnTo>
                  <a:lnTo>
                    <a:pt x="22" y="576"/>
                  </a:lnTo>
                  <a:lnTo>
                    <a:pt x="26" y="585"/>
                  </a:lnTo>
                  <a:lnTo>
                    <a:pt x="30" y="594"/>
                  </a:lnTo>
                  <a:lnTo>
                    <a:pt x="31" y="605"/>
                  </a:lnTo>
                  <a:lnTo>
                    <a:pt x="37" y="614"/>
                  </a:lnTo>
                  <a:lnTo>
                    <a:pt x="41" y="623"/>
                  </a:lnTo>
                  <a:lnTo>
                    <a:pt x="44" y="632"/>
                  </a:lnTo>
                  <a:lnTo>
                    <a:pt x="48" y="641"/>
                  </a:lnTo>
                  <a:lnTo>
                    <a:pt x="51" y="650"/>
                  </a:lnTo>
                  <a:lnTo>
                    <a:pt x="55" y="659"/>
                  </a:lnTo>
                  <a:lnTo>
                    <a:pt x="61" y="668"/>
                  </a:lnTo>
                  <a:lnTo>
                    <a:pt x="64" y="676"/>
                  </a:lnTo>
                  <a:lnTo>
                    <a:pt x="70" y="685"/>
                  </a:lnTo>
                  <a:lnTo>
                    <a:pt x="75" y="692"/>
                  </a:lnTo>
                  <a:lnTo>
                    <a:pt x="81" y="701"/>
                  </a:lnTo>
                  <a:lnTo>
                    <a:pt x="86" y="709"/>
                  </a:lnTo>
                  <a:lnTo>
                    <a:pt x="91" y="718"/>
                  </a:lnTo>
                  <a:lnTo>
                    <a:pt x="97" y="725"/>
                  </a:lnTo>
                  <a:lnTo>
                    <a:pt x="102" y="730"/>
                  </a:lnTo>
                  <a:lnTo>
                    <a:pt x="108" y="738"/>
                  </a:lnTo>
                  <a:lnTo>
                    <a:pt x="115" y="745"/>
                  </a:lnTo>
                  <a:lnTo>
                    <a:pt x="121" y="752"/>
                  </a:lnTo>
                  <a:lnTo>
                    <a:pt x="128" y="760"/>
                  </a:lnTo>
                  <a:lnTo>
                    <a:pt x="133" y="765"/>
                  </a:lnTo>
                  <a:lnTo>
                    <a:pt x="141" y="772"/>
                  </a:lnTo>
                  <a:lnTo>
                    <a:pt x="148" y="778"/>
                  </a:lnTo>
                  <a:lnTo>
                    <a:pt x="155" y="785"/>
                  </a:lnTo>
                  <a:lnTo>
                    <a:pt x="162" y="790"/>
                  </a:lnTo>
                  <a:lnTo>
                    <a:pt x="170" y="796"/>
                  </a:lnTo>
                  <a:lnTo>
                    <a:pt x="177" y="801"/>
                  </a:lnTo>
                  <a:lnTo>
                    <a:pt x="186" y="809"/>
                  </a:lnTo>
                  <a:lnTo>
                    <a:pt x="192" y="812"/>
                  </a:lnTo>
                  <a:lnTo>
                    <a:pt x="201" y="818"/>
                  </a:lnTo>
                  <a:lnTo>
                    <a:pt x="210" y="821"/>
                  </a:lnTo>
                  <a:lnTo>
                    <a:pt x="217" y="827"/>
                  </a:lnTo>
                  <a:lnTo>
                    <a:pt x="226" y="831"/>
                  </a:lnTo>
                  <a:lnTo>
                    <a:pt x="235" y="834"/>
                  </a:lnTo>
                  <a:lnTo>
                    <a:pt x="243" y="838"/>
                  </a:lnTo>
                  <a:lnTo>
                    <a:pt x="253" y="843"/>
                  </a:lnTo>
                  <a:lnTo>
                    <a:pt x="263" y="847"/>
                  </a:lnTo>
                  <a:lnTo>
                    <a:pt x="272" y="851"/>
                  </a:lnTo>
                  <a:lnTo>
                    <a:pt x="281" y="852"/>
                  </a:lnTo>
                  <a:lnTo>
                    <a:pt x="292" y="856"/>
                  </a:lnTo>
                  <a:lnTo>
                    <a:pt x="301" y="860"/>
                  </a:lnTo>
                  <a:lnTo>
                    <a:pt x="312" y="863"/>
                  </a:lnTo>
                  <a:lnTo>
                    <a:pt x="323" y="865"/>
                  </a:lnTo>
                  <a:lnTo>
                    <a:pt x="334" y="867"/>
                  </a:lnTo>
                  <a:lnTo>
                    <a:pt x="344" y="869"/>
                  </a:lnTo>
                  <a:lnTo>
                    <a:pt x="355" y="871"/>
                  </a:lnTo>
                  <a:lnTo>
                    <a:pt x="366" y="872"/>
                  </a:lnTo>
                  <a:lnTo>
                    <a:pt x="377" y="874"/>
                  </a:lnTo>
                  <a:lnTo>
                    <a:pt x="390" y="874"/>
                  </a:lnTo>
                  <a:lnTo>
                    <a:pt x="401" y="876"/>
                  </a:lnTo>
                  <a:lnTo>
                    <a:pt x="414" y="878"/>
                  </a:lnTo>
                  <a:lnTo>
                    <a:pt x="426" y="880"/>
                  </a:lnTo>
                  <a:lnTo>
                    <a:pt x="437" y="880"/>
                  </a:lnTo>
                  <a:lnTo>
                    <a:pt x="450" y="880"/>
                  </a:lnTo>
                  <a:lnTo>
                    <a:pt x="463" y="880"/>
                  </a:lnTo>
                  <a:lnTo>
                    <a:pt x="477" y="880"/>
                  </a:lnTo>
                  <a:lnTo>
                    <a:pt x="490" y="878"/>
                  </a:lnTo>
                  <a:lnTo>
                    <a:pt x="503" y="878"/>
                  </a:lnTo>
                  <a:lnTo>
                    <a:pt x="517" y="878"/>
                  </a:lnTo>
                  <a:lnTo>
                    <a:pt x="532" y="878"/>
                  </a:lnTo>
                  <a:lnTo>
                    <a:pt x="545" y="874"/>
                  </a:lnTo>
                  <a:lnTo>
                    <a:pt x="557" y="872"/>
                  </a:lnTo>
                  <a:lnTo>
                    <a:pt x="570" y="871"/>
                  </a:lnTo>
                  <a:lnTo>
                    <a:pt x="585" y="869"/>
                  </a:lnTo>
                  <a:lnTo>
                    <a:pt x="596" y="865"/>
                  </a:lnTo>
                  <a:lnTo>
                    <a:pt x="608" y="863"/>
                  </a:lnTo>
                  <a:lnTo>
                    <a:pt x="621" y="860"/>
                  </a:lnTo>
                  <a:lnTo>
                    <a:pt x="634" y="858"/>
                  </a:lnTo>
                  <a:lnTo>
                    <a:pt x="645" y="852"/>
                  </a:lnTo>
                  <a:lnTo>
                    <a:pt x="656" y="849"/>
                  </a:lnTo>
                  <a:lnTo>
                    <a:pt x="667" y="843"/>
                  </a:lnTo>
                  <a:lnTo>
                    <a:pt x="678" y="840"/>
                  </a:lnTo>
                  <a:lnTo>
                    <a:pt x="687" y="834"/>
                  </a:lnTo>
                  <a:lnTo>
                    <a:pt x="698" y="831"/>
                  </a:lnTo>
                  <a:lnTo>
                    <a:pt x="709" y="825"/>
                  </a:lnTo>
                  <a:lnTo>
                    <a:pt x="718" y="820"/>
                  </a:lnTo>
                  <a:lnTo>
                    <a:pt x="727" y="814"/>
                  </a:lnTo>
                  <a:lnTo>
                    <a:pt x="736" y="809"/>
                  </a:lnTo>
                  <a:lnTo>
                    <a:pt x="745" y="801"/>
                  </a:lnTo>
                  <a:lnTo>
                    <a:pt x="754" y="796"/>
                  </a:lnTo>
                  <a:lnTo>
                    <a:pt x="761" y="789"/>
                  </a:lnTo>
                  <a:lnTo>
                    <a:pt x="770" y="781"/>
                  </a:lnTo>
                  <a:lnTo>
                    <a:pt x="778" y="776"/>
                  </a:lnTo>
                  <a:lnTo>
                    <a:pt x="785" y="769"/>
                  </a:lnTo>
                  <a:lnTo>
                    <a:pt x="792" y="761"/>
                  </a:lnTo>
                  <a:lnTo>
                    <a:pt x="800" y="752"/>
                  </a:lnTo>
                  <a:lnTo>
                    <a:pt x="805" y="745"/>
                  </a:lnTo>
                  <a:lnTo>
                    <a:pt x="812" y="738"/>
                  </a:lnTo>
                  <a:lnTo>
                    <a:pt x="820" y="729"/>
                  </a:lnTo>
                  <a:lnTo>
                    <a:pt x="825" y="721"/>
                  </a:lnTo>
                  <a:lnTo>
                    <a:pt x="830" y="714"/>
                  </a:lnTo>
                  <a:lnTo>
                    <a:pt x="836" y="705"/>
                  </a:lnTo>
                  <a:lnTo>
                    <a:pt x="841" y="696"/>
                  </a:lnTo>
                  <a:lnTo>
                    <a:pt x="847" y="687"/>
                  </a:lnTo>
                  <a:lnTo>
                    <a:pt x="850" y="678"/>
                  </a:lnTo>
                  <a:lnTo>
                    <a:pt x="856" y="668"/>
                  </a:lnTo>
                  <a:lnTo>
                    <a:pt x="860" y="659"/>
                  </a:lnTo>
                  <a:lnTo>
                    <a:pt x="865" y="650"/>
                  </a:lnTo>
                  <a:lnTo>
                    <a:pt x="869" y="641"/>
                  </a:lnTo>
                  <a:lnTo>
                    <a:pt x="872" y="632"/>
                  </a:lnTo>
                  <a:lnTo>
                    <a:pt x="874" y="621"/>
                  </a:lnTo>
                  <a:lnTo>
                    <a:pt x="878" y="612"/>
                  </a:lnTo>
                  <a:lnTo>
                    <a:pt x="881" y="601"/>
                  </a:lnTo>
                  <a:lnTo>
                    <a:pt x="883" y="592"/>
                  </a:lnTo>
                  <a:lnTo>
                    <a:pt x="887" y="583"/>
                  </a:lnTo>
                  <a:lnTo>
                    <a:pt x="889" y="572"/>
                  </a:lnTo>
                  <a:lnTo>
                    <a:pt x="891" y="563"/>
                  </a:lnTo>
                  <a:lnTo>
                    <a:pt x="894" y="552"/>
                  </a:lnTo>
                  <a:lnTo>
                    <a:pt x="896" y="541"/>
                  </a:lnTo>
                  <a:lnTo>
                    <a:pt x="896" y="532"/>
                  </a:lnTo>
                  <a:lnTo>
                    <a:pt x="898" y="521"/>
                  </a:lnTo>
                  <a:lnTo>
                    <a:pt x="900" y="510"/>
                  </a:lnTo>
                  <a:lnTo>
                    <a:pt x="900" y="499"/>
                  </a:lnTo>
                  <a:lnTo>
                    <a:pt x="900" y="490"/>
                  </a:lnTo>
                  <a:lnTo>
                    <a:pt x="901" y="479"/>
                  </a:lnTo>
                  <a:lnTo>
                    <a:pt x="903" y="468"/>
                  </a:lnTo>
                  <a:lnTo>
                    <a:pt x="901" y="457"/>
                  </a:lnTo>
                  <a:lnTo>
                    <a:pt x="901" y="446"/>
                  </a:lnTo>
                  <a:lnTo>
                    <a:pt x="901" y="435"/>
                  </a:lnTo>
                  <a:lnTo>
                    <a:pt x="901" y="426"/>
                  </a:lnTo>
                  <a:lnTo>
                    <a:pt x="901" y="415"/>
                  </a:lnTo>
                  <a:lnTo>
                    <a:pt x="900" y="405"/>
                  </a:lnTo>
                  <a:lnTo>
                    <a:pt x="900" y="394"/>
                  </a:lnTo>
                  <a:lnTo>
                    <a:pt x="900" y="385"/>
                  </a:lnTo>
                  <a:lnTo>
                    <a:pt x="898" y="372"/>
                  </a:lnTo>
                  <a:lnTo>
                    <a:pt x="896" y="363"/>
                  </a:lnTo>
                  <a:lnTo>
                    <a:pt x="894" y="352"/>
                  </a:lnTo>
                  <a:lnTo>
                    <a:pt x="892" y="341"/>
                  </a:lnTo>
                  <a:lnTo>
                    <a:pt x="891" y="332"/>
                  </a:lnTo>
                  <a:lnTo>
                    <a:pt x="889" y="321"/>
                  </a:lnTo>
                  <a:lnTo>
                    <a:pt x="885" y="312"/>
                  </a:lnTo>
                  <a:lnTo>
                    <a:pt x="883" y="303"/>
                  </a:lnTo>
                  <a:lnTo>
                    <a:pt x="880" y="292"/>
                  </a:lnTo>
                  <a:lnTo>
                    <a:pt x="876" y="283"/>
                  </a:lnTo>
                  <a:lnTo>
                    <a:pt x="874" y="273"/>
                  </a:lnTo>
                  <a:lnTo>
                    <a:pt x="871" y="264"/>
                  </a:lnTo>
                  <a:lnTo>
                    <a:pt x="867" y="255"/>
                  </a:lnTo>
                  <a:lnTo>
                    <a:pt x="863" y="246"/>
                  </a:lnTo>
                  <a:lnTo>
                    <a:pt x="860" y="239"/>
                  </a:lnTo>
                  <a:lnTo>
                    <a:pt x="856" y="230"/>
                  </a:lnTo>
                  <a:lnTo>
                    <a:pt x="850" y="221"/>
                  </a:lnTo>
                  <a:lnTo>
                    <a:pt x="847" y="213"/>
                  </a:lnTo>
                  <a:lnTo>
                    <a:pt x="841" y="204"/>
                  </a:lnTo>
                  <a:lnTo>
                    <a:pt x="838" y="197"/>
                  </a:lnTo>
                  <a:lnTo>
                    <a:pt x="832" y="190"/>
                  </a:lnTo>
                  <a:lnTo>
                    <a:pt x="827" y="181"/>
                  </a:lnTo>
                  <a:lnTo>
                    <a:pt x="821" y="173"/>
                  </a:lnTo>
                  <a:lnTo>
                    <a:pt x="818" y="168"/>
                  </a:lnTo>
                  <a:lnTo>
                    <a:pt x="812" y="159"/>
                  </a:lnTo>
                  <a:lnTo>
                    <a:pt x="805" y="153"/>
                  </a:lnTo>
                  <a:lnTo>
                    <a:pt x="800" y="146"/>
                  </a:lnTo>
                  <a:lnTo>
                    <a:pt x="794" y="141"/>
                  </a:lnTo>
                  <a:lnTo>
                    <a:pt x="787" y="133"/>
                  </a:lnTo>
                  <a:lnTo>
                    <a:pt x="781" y="128"/>
                  </a:lnTo>
                  <a:lnTo>
                    <a:pt x="774" y="121"/>
                  </a:lnTo>
                  <a:lnTo>
                    <a:pt x="769" y="115"/>
                  </a:lnTo>
                  <a:lnTo>
                    <a:pt x="761" y="108"/>
                  </a:lnTo>
                  <a:lnTo>
                    <a:pt x="754" y="102"/>
                  </a:lnTo>
                  <a:lnTo>
                    <a:pt x="747" y="97"/>
                  </a:lnTo>
                  <a:lnTo>
                    <a:pt x="739" y="91"/>
                  </a:lnTo>
                  <a:lnTo>
                    <a:pt x="732" y="86"/>
                  </a:lnTo>
                  <a:lnTo>
                    <a:pt x="725" y="81"/>
                  </a:lnTo>
                  <a:lnTo>
                    <a:pt x="716" y="75"/>
                  </a:lnTo>
                  <a:lnTo>
                    <a:pt x="709" y="71"/>
                  </a:lnTo>
                  <a:lnTo>
                    <a:pt x="701" y="66"/>
                  </a:lnTo>
                  <a:lnTo>
                    <a:pt x="692" y="62"/>
                  </a:lnTo>
                  <a:lnTo>
                    <a:pt x="683" y="57"/>
                  </a:lnTo>
                  <a:lnTo>
                    <a:pt x="676" y="53"/>
                  </a:lnTo>
                  <a:lnTo>
                    <a:pt x="667" y="50"/>
                  </a:lnTo>
                  <a:lnTo>
                    <a:pt x="658" y="44"/>
                  </a:lnTo>
                  <a:lnTo>
                    <a:pt x="648" y="42"/>
                  </a:lnTo>
                  <a:lnTo>
                    <a:pt x="639" y="39"/>
                  </a:lnTo>
                  <a:lnTo>
                    <a:pt x="630" y="35"/>
                  </a:lnTo>
                  <a:lnTo>
                    <a:pt x="619" y="30"/>
                  </a:lnTo>
                  <a:lnTo>
                    <a:pt x="610" y="28"/>
                  </a:lnTo>
                  <a:lnTo>
                    <a:pt x="601" y="24"/>
                  </a:lnTo>
                  <a:lnTo>
                    <a:pt x="590" y="20"/>
                  </a:lnTo>
                  <a:lnTo>
                    <a:pt x="581" y="19"/>
                  </a:lnTo>
                  <a:lnTo>
                    <a:pt x="570" y="15"/>
                  </a:lnTo>
                  <a:lnTo>
                    <a:pt x="561" y="13"/>
                  </a:lnTo>
                  <a:lnTo>
                    <a:pt x="550" y="11"/>
                  </a:lnTo>
                  <a:lnTo>
                    <a:pt x="539" y="8"/>
                  </a:lnTo>
                  <a:lnTo>
                    <a:pt x="528" y="6"/>
                  </a:lnTo>
                  <a:lnTo>
                    <a:pt x="517" y="6"/>
                  </a:lnTo>
                  <a:lnTo>
                    <a:pt x="506" y="4"/>
                  </a:lnTo>
                  <a:lnTo>
                    <a:pt x="496" y="2"/>
                  </a:lnTo>
                  <a:lnTo>
                    <a:pt x="485" y="0"/>
                  </a:lnTo>
                  <a:lnTo>
                    <a:pt x="474" y="0"/>
                  </a:lnTo>
                  <a:lnTo>
                    <a:pt x="474" y="35"/>
                  </a:lnTo>
                  <a:lnTo>
                    <a:pt x="474" y="35"/>
                  </a:lnTo>
                  <a:lnTo>
                    <a:pt x="477" y="35"/>
                  </a:lnTo>
                  <a:lnTo>
                    <a:pt x="479" y="35"/>
                  </a:lnTo>
                  <a:lnTo>
                    <a:pt x="483" y="35"/>
                  </a:lnTo>
                  <a:lnTo>
                    <a:pt x="485" y="35"/>
                  </a:lnTo>
                  <a:lnTo>
                    <a:pt x="490" y="37"/>
                  </a:lnTo>
                  <a:lnTo>
                    <a:pt x="494" y="37"/>
                  </a:lnTo>
                  <a:lnTo>
                    <a:pt x="497" y="39"/>
                  </a:lnTo>
                  <a:lnTo>
                    <a:pt x="501" y="39"/>
                  </a:lnTo>
                  <a:lnTo>
                    <a:pt x="508" y="40"/>
                  </a:lnTo>
                  <a:lnTo>
                    <a:pt x="514" y="42"/>
                  </a:lnTo>
                  <a:lnTo>
                    <a:pt x="519" y="44"/>
                  </a:lnTo>
                  <a:lnTo>
                    <a:pt x="525" y="46"/>
                  </a:lnTo>
                  <a:lnTo>
                    <a:pt x="532" y="48"/>
                  </a:lnTo>
                  <a:lnTo>
                    <a:pt x="539" y="50"/>
                  </a:lnTo>
                  <a:lnTo>
                    <a:pt x="547" y="51"/>
                  </a:lnTo>
                  <a:lnTo>
                    <a:pt x="554" y="53"/>
                  </a:lnTo>
                  <a:lnTo>
                    <a:pt x="561" y="55"/>
                  </a:lnTo>
                  <a:lnTo>
                    <a:pt x="568" y="57"/>
                  </a:lnTo>
                  <a:lnTo>
                    <a:pt x="577" y="60"/>
                  </a:lnTo>
                  <a:lnTo>
                    <a:pt x="585" y="62"/>
                  </a:lnTo>
                  <a:lnTo>
                    <a:pt x="594" y="68"/>
                  </a:lnTo>
                  <a:lnTo>
                    <a:pt x="601" y="70"/>
                  </a:lnTo>
                  <a:lnTo>
                    <a:pt x="610" y="73"/>
                  </a:lnTo>
                  <a:lnTo>
                    <a:pt x="619" y="77"/>
                  </a:lnTo>
                  <a:lnTo>
                    <a:pt x="628" y="81"/>
                  </a:lnTo>
                  <a:lnTo>
                    <a:pt x="638" y="84"/>
                  </a:lnTo>
                  <a:lnTo>
                    <a:pt x="647" y="90"/>
                  </a:lnTo>
                  <a:lnTo>
                    <a:pt x="656" y="95"/>
                  </a:lnTo>
                  <a:lnTo>
                    <a:pt x="665" y="99"/>
                  </a:lnTo>
                  <a:lnTo>
                    <a:pt x="674" y="104"/>
                  </a:lnTo>
                  <a:lnTo>
                    <a:pt x="683" y="108"/>
                  </a:lnTo>
                  <a:lnTo>
                    <a:pt x="692" y="113"/>
                  </a:lnTo>
                  <a:lnTo>
                    <a:pt x="701" y="121"/>
                  </a:lnTo>
                  <a:lnTo>
                    <a:pt x="710" y="126"/>
                  </a:lnTo>
                  <a:lnTo>
                    <a:pt x="719" y="131"/>
                  </a:lnTo>
                  <a:lnTo>
                    <a:pt x="727" y="137"/>
                  </a:lnTo>
                  <a:lnTo>
                    <a:pt x="736" y="144"/>
                  </a:lnTo>
                  <a:lnTo>
                    <a:pt x="745" y="151"/>
                  </a:lnTo>
                  <a:lnTo>
                    <a:pt x="752" y="159"/>
                  </a:lnTo>
                  <a:lnTo>
                    <a:pt x="761" y="166"/>
                  </a:lnTo>
                  <a:lnTo>
                    <a:pt x="770" y="173"/>
                  </a:lnTo>
                  <a:lnTo>
                    <a:pt x="778" y="181"/>
                  </a:lnTo>
                  <a:lnTo>
                    <a:pt x="785" y="190"/>
                  </a:lnTo>
                  <a:lnTo>
                    <a:pt x="792" y="197"/>
                  </a:lnTo>
                  <a:lnTo>
                    <a:pt x="800" y="206"/>
                  </a:lnTo>
                  <a:lnTo>
                    <a:pt x="807" y="215"/>
                  </a:lnTo>
                  <a:lnTo>
                    <a:pt x="814" y="224"/>
                  </a:lnTo>
                  <a:lnTo>
                    <a:pt x="820" y="233"/>
                  </a:lnTo>
                  <a:lnTo>
                    <a:pt x="825" y="244"/>
                  </a:lnTo>
                  <a:lnTo>
                    <a:pt x="830" y="253"/>
                  </a:lnTo>
                  <a:lnTo>
                    <a:pt x="836" y="264"/>
                  </a:lnTo>
                  <a:lnTo>
                    <a:pt x="841" y="273"/>
                  </a:lnTo>
                  <a:lnTo>
                    <a:pt x="847" y="286"/>
                  </a:lnTo>
                  <a:lnTo>
                    <a:pt x="850" y="297"/>
                  </a:lnTo>
                  <a:lnTo>
                    <a:pt x="854" y="308"/>
                  </a:lnTo>
                  <a:lnTo>
                    <a:pt x="856" y="321"/>
                  </a:lnTo>
                  <a:lnTo>
                    <a:pt x="860" y="334"/>
                  </a:lnTo>
                  <a:lnTo>
                    <a:pt x="861" y="346"/>
                  </a:lnTo>
                  <a:lnTo>
                    <a:pt x="865" y="359"/>
                  </a:lnTo>
                  <a:lnTo>
                    <a:pt x="865" y="372"/>
                  </a:lnTo>
                  <a:lnTo>
                    <a:pt x="867" y="386"/>
                  </a:lnTo>
                  <a:lnTo>
                    <a:pt x="867" y="399"/>
                  </a:lnTo>
                  <a:lnTo>
                    <a:pt x="867" y="414"/>
                  </a:lnTo>
                  <a:lnTo>
                    <a:pt x="867" y="426"/>
                  </a:lnTo>
                  <a:lnTo>
                    <a:pt x="867" y="439"/>
                  </a:lnTo>
                  <a:lnTo>
                    <a:pt x="867" y="452"/>
                  </a:lnTo>
                  <a:lnTo>
                    <a:pt x="865" y="465"/>
                  </a:lnTo>
                  <a:lnTo>
                    <a:pt x="865" y="477"/>
                  </a:lnTo>
                  <a:lnTo>
                    <a:pt x="865" y="490"/>
                  </a:lnTo>
                  <a:lnTo>
                    <a:pt x="863" y="501"/>
                  </a:lnTo>
                  <a:lnTo>
                    <a:pt x="861" y="512"/>
                  </a:lnTo>
                  <a:lnTo>
                    <a:pt x="860" y="523"/>
                  </a:lnTo>
                  <a:lnTo>
                    <a:pt x="858" y="534"/>
                  </a:lnTo>
                  <a:lnTo>
                    <a:pt x="856" y="545"/>
                  </a:lnTo>
                  <a:lnTo>
                    <a:pt x="854" y="556"/>
                  </a:lnTo>
                  <a:lnTo>
                    <a:pt x="852" y="567"/>
                  </a:lnTo>
                  <a:lnTo>
                    <a:pt x="850" y="577"/>
                  </a:lnTo>
                  <a:lnTo>
                    <a:pt x="847" y="587"/>
                  </a:lnTo>
                  <a:lnTo>
                    <a:pt x="843" y="597"/>
                  </a:lnTo>
                  <a:lnTo>
                    <a:pt x="840" y="607"/>
                  </a:lnTo>
                  <a:lnTo>
                    <a:pt x="838" y="616"/>
                  </a:lnTo>
                  <a:lnTo>
                    <a:pt x="834" y="625"/>
                  </a:lnTo>
                  <a:lnTo>
                    <a:pt x="830" y="634"/>
                  </a:lnTo>
                  <a:lnTo>
                    <a:pt x="827" y="643"/>
                  </a:lnTo>
                  <a:lnTo>
                    <a:pt x="823" y="652"/>
                  </a:lnTo>
                  <a:lnTo>
                    <a:pt x="820" y="659"/>
                  </a:lnTo>
                  <a:lnTo>
                    <a:pt x="814" y="668"/>
                  </a:lnTo>
                  <a:lnTo>
                    <a:pt x="810" y="676"/>
                  </a:lnTo>
                  <a:lnTo>
                    <a:pt x="805" y="683"/>
                  </a:lnTo>
                  <a:lnTo>
                    <a:pt x="800" y="690"/>
                  </a:lnTo>
                  <a:lnTo>
                    <a:pt x="796" y="699"/>
                  </a:lnTo>
                  <a:lnTo>
                    <a:pt x="790" y="707"/>
                  </a:lnTo>
                  <a:lnTo>
                    <a:pt x="787" y="714"/>
                  </a:lnTo>
                  <a:lnTo>
                    <a:pt x="781" y="719"/>
                  </a:lnTo>
                  <a:lnTo>
                    <a:pt x="774" y="727"/>
                  </a:lnTo>
                  <a:lnTo>
                    <a:pt x="769" y="732"/>
                  </a:lnTo>
                  <a:lnTo>
                    <a:pt x="763" y="738"/>
                  </a:lnTo>
                  <a:lnTo>
                    <a:pt x="756" y="743"/>
                  </a:lnTo>
                  <a:lnTo>
                    <a:pt x="750" y="750"/>
                  </a:lnTo>
                  <a:lnTo>
                    <a:pt x="743" y="756"/>
                  </a:lnTo>
                  <a:lnTo>
                    <a:pt x="738" y="761"/>
                  </a:lnTo>
                  <a:lnTo>
                    <a:pt x="730" y="767"/>
                  </a:lnTo>
                  <a:lnTo>
                    <a:pt x="723" y="770"/>
                  </a:lnTo>
                  <a:lnTo>
                    <a:pt x="716" y="776"/>
                  </a:lnTo>
                  <a:lnTo>
                    <a:pt x="710" y="781"/>
                  </a:lnTo>
                  <a:lnTo>
                    <a:pt x="703" y="785"/>
                  </a:lnTo>
                  <a:lnTo>
                    <a:pt x="696" y="789"/>
                  </a:lnTo>
                  <a:lnTo>
                    <a:pt x="687" y="794"/>
                  </a:lnTo>
                  <a:lnTo>
                    <a:pt x="679" y="798"/>
                  </a:lnTo>
                  <a:lnTo>
                    <a:pt x="672" y="801"/>
                  </a:lnTo>
                  <a:lnTo>
                    <a:pt x="663" y="805"/>
                  </a:lnTo>
                  <a:lnTo>
                    <a:pt x="656" y="809"/>
                  </a:lnTo>
                  <a:lnTo>
                    <a:pt x="647" y="810"/>
                  </a:lnTo>
                  <a:lnTo>
                    <a:pt x="638" y="814"/>
                  </a:lnTo>
                  <a:lnTo>
                    <a:pt x="628" y="816"/>
                  </a:lnTo>
                  <a:lnTo>
                    <a:pt x="619" y="820"/>
                  </a:lnTo>
                  <a:lnTo>
                    <a:pt x="612" y="821"/>
                  </a:lnTo>
                  <a:lnTo>
                    <a:pt x="603" y="823"/>
                  </a:lnTo>
                  <a:lnTo>
                    <a:pt x="594" y="825"/>
                  </a:lnTo>
                  <a:lnTo>
                    <a:pt x="583" y="827"/>
                  </a:lnTo>
                  <a:lnTo>
                    <a:pt x="574" y="829"/>
                  </a:lnTo>
                  <a:lnTo>
                    <a:pt x="565" y="831"/>
                  </a:lnTo>
                  <a:lnTo>
                    <a:pt x="554" y="832"/>
                  </a:lnTo>
                  <a:lnTo>
                    <a:pt x="545" y="834"/>
                  </a:lnTo>
                  <a:lnTo>
                    <a:pt x="536" y="836"/>
                  </a:lnTo>
                  <a:lnTo>
                    <a:pt x="525" y="836"/>
                  </a:lnTo>
                  <a:lnTo>
                    <a:pt x="514" y="838"/>
                  </a:lnTo>
                  <a:lnTo>
                    <a:pt x="505" y="838"/>
                  </a:lnTo>
                  <a:lnTo>
                    <a:pt x="494" y="838"/>
                  </a:lnTo>
                  <a:lnTo>
                    <a:pt x="485" y="838"/>
                  </a:lnTo>
                  <a:lnTo>
                    <a:pt x="476" y="840"/>
                  </a:lnTo>
                  <a:lnTo>
                    <a:pt x="465" y="840"/>
                  </a:lnTo>
                  <a:lnTo>
                    <a:pt x="456" y="841"/>
                  </a:lnTo>
                  <a:lnTo>
                    <a:pt x="446" y="841"/>
                  </a:lnTo>
                  <a:lnTo>
                    <a:pt x="437" y="841"/>
                  </a:lnTo>
                  <a:lnTo>
                    <a:pt x="428" y="841"/>
                  </a:lnTo>
                  <a:lnTo>
                    <a:pt x="419" y="841"/>
                  </a:lnTo>
                  <a:lnTo>
                    <a:pt x="408" y="840"/>
                  </a:lnTo>
                  <a:lnTo>
                    <a:pt x="399" y="840"/>
                  </a:lnTo>
                  <a:lnTo>
                    <a:pt x="390" y="840"/>
                  </a:lnTo>
                  <a:lnTo>
                    <a:pt x="383" y="840"/>
                  </a:lnTo>
                  <a:lnTo>
                    <a:pt x="374" y="838"/>
                  </a:lnTo>
                  <a:lnTo>
                    <a:pt x="365" y="836"/>
                  </a:lnTo>
                  <a:lnTo>
                    <a:pt x="355" y="836"/>
                  </a:lnTo>
                  <a:lnTo>
                    <a:pt x="346" y="834"/>
                  </a:lnTo>
                  <a:lnTo>
                    <a:pt x="337" y="834"/>
                  </a:lnTo>
                  <a:lnTo>
                    <a:pt x="330" y="832"/>
                  </a:lnTo>
                  <a:lnTo>
                    <a:pt x="321" y="831"/>
                  </a:lnTo>
                  <a:lnTo>
                    <a:pt x="314" y="829"/>
                  </a:lnTo>
                  <a:lnTo>
                    <a:pt x="304" y="827"/>
                  </a:lnTo>
                  <a:lnTo>
                    <a:pt x="297" y="825"/>
                  </a:lnTo>
                  <a:lnTo>
                    <a:pt x="290" y="821"/>
                  </a:lnTo>
                  <a:lnTo>
                    <a:pt x="281" y="820"/>
                  </a:lnTo>
                  <a:lnTo>
                    <a:pt x="274" y="816"/>
                  </a:lnTo>
                  <a:lnTo>
                    <a:pt x="266" y="812"/>
                  </a:lnTo>
                  <a:lnTo>
                    <a:pt x="259" y="810"/>
                  </a:lnTo>
                  <a:lnTo>
                    <a:pt x="252" y="807"/>
                  </a:lnTo>
                  <a:lnTo>
                    <a:pt x="243" y="803"/>
                  </a:lnTo>
                  <a:lnTo>
                    <a:pt x="235" y="798"/>
                  </a:lnTo>
                  <a:lnTo>
                    <a:pt x="228" y="794"/>
                  </a:lnTo>
                  <a:lnTo>
                    <a:pt x="221" y="790"/>
                  </a:lnTo>
                  <a:lnTo>
                    <a:pt x="213" y="785"/>
                  </a:lnTo>
                  <a:lnTo>
                    <a:pt x="206" y="781"/>
                  </a:lnTo>
                  <a:lnTo>
                    <a:pt x="199" y="776"/>
                  </a:lnTo>
                  <a:lnTo>
                    <a:pt x="193" y="770"/>
                  </a:lnTo>
                  <a:lnTo>
                    <a:pt x="186" y="765"/>
                  </a:lnTo>
                  <a:lnTo>
                    <a:pt x="181" y="760"/>
                  </a:lnTo>
                  <a:lnTo>
                    <a:pt x="173" y="752"/>
                  </a:lnTo>
                  <a:lnTo>
                    <a:pt x="166" y="747"/>
                  </a:lnTo>
                  <a:lnTo>
                    <a:pt x="161" y="739"/>
                  </a:lnTo>
                  <a:lnTo>
                    <a:pt x="155" y="734"/>
                  </a:lnTo>
                  <a:lnTo>
                    <a:pt x="148" y="727"/>
                  </a:lnTo>
                  <a:lnTo>
                    <a:pt x="142" y="719"/>
                  </a:lnTo>
                  <a:lnTo>
                    <a:pt x="135" y="710"/>
                  </a:lnTo>
                  <a:lnTo>
                    <a:pt x="130" y="703"/>
                  </a:lnTo>
                  <a:lnTo>
                    <a:pt x="124" y="694"/>
                  </a:lnTo>
                  <a:lnTo>
                    <a:pt x="119" y="687"/>
                  </a:lnTo>
                  <a:lnTo>
                    <a:pt x="113" y="678"/>
                  </a:lnTo>
                  <a:lnTo>
                    <a:pt x="108" y="668"/>
                  </a:lnTo>
                  <a:lnTo>
                    <a:pt x="102" y="659"/>
                  </a:lnTo>
                  <a:lnTo>
                    <a:pt x="97" y="650"/>
                  </a:lnTo>
                  <a:lnTo>
                    <a:pt x="91" y="639"/>
                  </a:lnTo>
                  <a:lnTo>
                    <a:pt x="86" y="628"/>
                  </a:lnTo>
                  <a:lnTo>
                    <a:pt x="81" y="618"/>
                  </a:lnTo>
                  <a:lnTo>
                    <a:pt x="77" y="607"/>
                  </a:lnTo>
                  <a:lnTo>
                    <a:pt x="71" y="596"/>
                  </a:lnTo>
                  <a:lnTo>
                    <a:pt x="66" y="583"/>
                  </a:lnTo>
                  <a:lnTo>
                    <a:pt x="62" y="572"/>
                  </a:lnTo>
                  <a:lnTo>
                    <a:pt x="59" y="559"/>
                  </a:lnTo>
                  <a:lnTo>
                    <a:pt x="53" y="547"/>
                  </a:lnTo>
                  <a:lnTo>
                    <a:pt x="50" y="534"/>
                  </a:lnTo>
                  <a:lnTo>
                    <a:pt x="46" y="521"/>
                  </a:lnTo>
                  <a:lnTo>
                    <a:pt x="44" y="510"/>
                  </a:lnTo>
                  <a:lnTo>
                    <a:pt x="41" y="497"/>
                  </a:lnTo>
                  <a:lnTo>
                    <a:pt x="39" y="485"/>
                  </a:lnTo>
                  <a:lnTo>
                    <a:pt x="37" y="472"/>
                  </a:lnTo>
                  <a:lnTo>
                    <a:pt x="35" y="461"/>
                  </a:lnTo>
                  <a:lnTo>
                    <a:pt x="33" y="448"/>
                  </a:lnTo>
                  <a:lnTo>
                    <a:pt x="33" y="437"/>
                  </a:lnTo>
                  <a:lnTo>
                    <a:pt x="31" y="425"/>
                  </a:lnTo>
                  <a:lnTo>
                    <a:pt x="33" y="414"/>
                  </a:lnTo>
                  <a:lnTo>
                    <a:pt x="33" y="401"/>
                  </a:lnTo>
                  <a:lnTo>
                    <a:pt x="33" y="390"/>
                  </a:lnTo>
                  <a:lnTo>
                    <a:pt x="33" y="379"/>
                  </a:lnTo>
                  <a:lnTo>
                    <a:pt x="37" y="368"/>
                  </a:lnTo>
                  <a:lnTo>
                    <a:pt x="37" y="357"/>
                  </a:lnTo>
                  <a:lnTo>
                    <a:pt x="39" y="346"/>
                  </a:lnTo>
                  <a:lnTo>
                    <a:pt x="41" y="335"/>
                  </a:lnTo>
                  <a:lnTo>
                    <a:pt x="44" y="324"/>
                  </a:lnTo>
                  <a:lnTo>
                    <a:pt x="46" y="314"/>
                  </a:lnTo>
                  <a:lnTo>
                    <a:pt x="50" y="303"/>
                  </a:lnTo>
                  <a:lnTo>
                    <a:pt x="51" y="293"/>
                  </a:lnTo>
                  <a:lnTo>
                    <a:pt x="55" y="283"/>
                  </a:lnTo>
                  <a:lnTo>
                    <a:pt x="59" y="273"/>
                  </a:lnTo>
                  <a:lnTo>
                    <a:pt x="62" y="264"/>
                  </a:lnTo>
                  <a:lnTo>
                    <a:pt x="66" y="253"/>
                  </a:lnTo>
                  <a:lnTo>
                    <a:pt x="71" y="244"/>
                  </a:lnTo>
                  <a:lnTo>
                    <a:pt x="75" y="235"/>
                  </a:lnTo>
                  <a:lnTo>
                    <a:pt x="81" y="226"/>
                  </a:lnTo>
                  <a:lnTo>
                    <a:pt x="84" y="217"/>
                  </a:lnTo>
                  <a:lnTo>
                    <a:pt x="91" y="210"/>
                  </a:lnTo>
                  <a:lnTo>
                    <a:pt x="95" y="199"/>
                  </a:lnTo>
                  <a:lnTo>
                    <a:pt x="101" y="192"/>
                  </a:lnTo>
                  <a:lnTo>
                    <a:pt x="104" y="182"/>
                  </a:lnTo>
                  <a:lnTo>
                    <a:pt x="112" y="175"/>
                  </a:lnTo>
                  <a:lnTo>
                    <a:pt x="117" y="166"/>
                  </a:lnTo>
                  <a:lnTo>
                    <a:pt x="122" y="159"/>
                  </a:lnTo>
                  <a:lnTo>
                    <a:pt x="128" y="151"/>
                  </a:lnTo>
                  <a:lnTo>
                    <a:pt x="133" y="144"/>
                  </a:lnTo>
                  <a:lnTo>
                    <a:pt x="141" y="137"/>
                  </a:lnTo>
                  <a:lnTo>
                    <a:pt x="146" y="130"/>
                  </a:lnTo>
                  <a:lnTo>
                    <a:pt x="152" y="122"/>
                  </a:lnTo>
                  <a:lnTo>
                    <a:pt x="157" y="117"/>
                  </a:lnTo>
                  <a:lnTo>
                    <a:pt x="164" y="111"/>
                  </a:lnTo>
                  <a:lnTo>
                    <a:pt x="170" y="104"/>
                  </a:lnTo>
                  <a:lnTo>
                    <a:pt x="177" y="99"/>
                  </a:lnTo>
                  <a:lnTo>
                    <a:pt x="182" y="95"/>
                  </a:lnTo>
                  <a:lnTo>
                    <a:pt x="190" y="88"/>
                  </a:lnTo>
                  <a:lnTo>
                    <a:pt x="195" y="84"/>
                  </a:lnTo>
                  <a:lnTo>
                    <a:pt x="201" y="79"/>
                  </a:lnTo>
                  <a:lnTo>
                    <a:pt x="208" y="75"/>
                  </a:lnTo>
                  <a:lnTo>
                    <a:pt x="213" y="70"/>
                  </a:lnTo>
                  <a:lnTo>
                    <a:pt x="221" y="66"/>
                  </a:lnTo>
                  <a:lnTo>
                    <a:pt x="226" y="62"/>
                  </a:lnTo>
                  <a:lnTo>
                    <a:pt x="233" y="59"/>
                  </a:lnTo>
                  <a:lnTo>
                    <a:pt x="239" y="55"/>
                  </a:lnTo>
                  <a:lnTo>
                    <a:pt x="244" y="51"/>
                  </a:lnTo>
                  <a:lnTo>
                    <a:pt x="250" y="50"/>
                  </a:lnTo>
                  <a:lnTo>
                    <a:pt x="257" y="48"/>
                  </a:lnTo>
                  <a:lnTo>
                    <a:pt x="261" y="44"/>
                  </a:lnTo>
                  <a:lnTo>
                    <a:pt x="268" y="42"/>
                  </a:lnTo>
                  <a:lnTo>
                    <a:pt x="274" y="42"/>
                  </a:lnTo>
                  <a:lnTo>
                    <a:pt x="279" y="40"/>
                  </a:lnTo>
                  <a:lnTo>
                    <a:pt x="268" y="4"/>
                  </a:lnTo>
                  <a:lnTo>
                    <a:pt x="268" y="4"/>
                  </a:lnTo>
                  <a:close/>
                </a:path>
              </a:pathLst>
            </a:custGeom>
            <a:grp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72" name="Group 71"/>
          <p:cNvGrpSpPr/>
          <p:nvPr/>
        </p:nvGrpSpPr>
        <p:grpSpPr>
          <a:xfrm>
            <a:off x="7315200" y="228600"/>
            <a:ext cx="1604963" cy="1808163"/>
            <a:chOff x="3429000" y="2362200"/>
            <a:chExt cx="1604963" cy="1808163"/>
          </a:xfrm>
        </p:grpSpPr>
        <p:grpSp>
          <p:nvGrpSpPr>
            <p:cNvPr id="1067" name="Group 43"/>
            <p:cNvGrpSpPr>
              <a:grpSpLocks noChangeAspect="1"/>
            </p:cNvGrpSpPr>
            <p:nvPr/>
          </p:nvGrpSpPr>
          <p:grpSpPr bwMode="auto">
            <a:xfrm>
              <a:off x="3429000" y="2362200"/>
              <a:ext cx="1604963" cy="1808163"/>
              <a:chOff x="2160" y="1488"/>
              <a:chExt cx="1011" cy="1139"/>
            </a:xfrm>
          </p:grpSpPr>
          <p:sp>
            <p:nvSpPr>
              <p:cNvPr id="106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8"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1064"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cxnSp>
        <p:nvCxnSpPr>
          <p:cNvPr id="74" name="Straight Connector 73"/>
          <p:cNvCxnSpPr/>
          <p:nvPr/>
        </p:nvCxnSpPr>
        <p:spPr>
          <a:xfrm>
            <a:off x="4572000" y="0"/>
            <a:ext cx="0" cy="6858000"/>
          </a:xfrm>
          <a:prstGeom prst="line">
            <a:avLst/>
          </a:prstGeom>
        </p:spPr>
        <p:style>
          <a:lnRef idx="2">
            <a:schemeClr val="dk1"/>
          </a:lnRef>
          <a:fillRef idx="0">
            <a:schemeClr val="dk1"/>
          </a:fillRef>
          <a:effectRef idx="1">
            <a:schemeClr val="dk1"/>
          </a:effectRef>
          <a:fontRef idx="minor">
            <a:schemeClr val="tx1"/>
          </a:fontRef>
        </p:style>
      </p:cxnSp>
      <p:cxnSp>
        <p:nvCxnSpPr>
          <p:cNvPr id="78" name="Straight Connector 77"/>
          <p:cNvCxnSpPr/>
          <p:nvPr/>
        </p:nvCxnSpPr>
        <p:spPr>
          <a:xfrm>
            <a:off x="5105400" y="4038600"/>
            <a:ext cx="3657600" cy="0"/>
          </a:xfrm>
          <a:prstGeom prst="line">
            <a:avLst/>
          </a:prstGeom>
        </p:spPr>
        <p:style>
          <a:lnRef idx="2">
            <a:schemeClr val="dk1"/>
          </a:lnRef>
          <a:fillRef idx="0">
            <a:schemeClr val="dk1"/>
          </a:fillRef>
          <a:effectRef idx="1">
            <a:schemeClr val="dk1"/>
          </a:effectRef>
          <a:fontRef idx="minor">
            <a:schemeClr val="tx1"/>
          </a:fontRef>
        </p:style>
      </p:cxnSp>
      <p:cxnSp>
        <p:nvCxnSpPr>
          <p:cNvPr id="80" name="Straight Connector 79"/>
          <p:cNvCxnSpPr/>
          <p:nvPr/>
        </p:nvCxnSpPr>
        <p:spPr>
          <a:xfrm>
            <a:off x="5105400" y="4800600"/>
            <a:ext cx="3657600" cy="0"/>
          </a:xfrm>
          <a:prstGeom prst="line">
            <a:avLst/>
          </a:prstGeom>
        </p:spPr>
        <p:style>
          <a:lnRef idx="2">
            <a:schemeClr val="dk1"/>
          </a:lnRef>
          <a:fillRef idx="0">
            <a:schemeClr val="dk1"/>
          </a:fillRef>
          <a:effectRef idx="1">
            <a:schemeClr val="dk1"/>
          </a:effectRef>
          <a:fontRef idx="minor">
            <a:schemeClr val="tx1"/>
          </a:fontRef>
        </p:style>
      </p:cxnSp>
      <p:cxnSp>
        <p:nvCxnSpPr>
          <p:cNvPr id="81" name="Straight Connector 80"/>
          <p:cNvCxnSpPr/>
          <p:nvPr/>
        </p:nvCxnSpPr>
        <p:spPr>
          <a:xfrm>
            <a:off x="5105400" y="5562600"/>
            <a:ext cx="36576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0F5FA"/>
        </a:solidFill>
        <a:effectLst/>
      </p:bgPr>
    </p:bg>
    <p:spTree>
      <p:nvGrpSpPr>
        <p:cNvPr id="1" name=""/>
        <p:cNvGrpSpPr/>
        <p:nvPr/>
      </p:nvGrpSpPr>
      <p:grpSpPr>
        <a:xfrm>
          <a:off x="0" y="0"/>
          <a:ext cx="0" cy="0"/>
          <a:chOff x="0" y="0"/>
          <a:chExt cx="0" cy="0"/>
        </a:xfrm>
      </p:grpSpPr>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
        <p:nvSpPr>
          <p:cNvPr id="9" name="Title 1"/>
          <p:cNvSpPr>
            <a:spLocks noGrp="1"/>
          </p:cNvSpPr>
          <p:nvPr>
            <p:ph type="ctrTitle"/>
          </p:nvPr>
        </p:nvSpPr>
        <p:spPr>
          <a:xfrm>
            <a:off x="381000" y="304800"/>
            <a:ext cx="8305800" cy="6248400"/>
          </a:xfrm>
        </p:spPr>
        <p:txBody>
          <a:bodyPr>
            <a:normAutofit/>
          </a:bodyPr>
          <a:lstStyle/>
          <a:p>
            <a:pPr algn="l"/>
            <a:r>
              <a:rPr lang="en-US" sz="3600" b="1" dirty="0" err="1">
                <a:latin typeface="Comic Sans MS" pitchFamily="66" charset="0"/>
              </a:rPr>
              <a:t>Lassus</a:t>
            </a:r>
            <a:br>
              <a:rPr lang="en-US" sz="2700" dirty="0">
                <a:latin typeface="Comic Sans MS" pitchFamily="66" charset="0"/>
              </a:rPr>
            </a:br>
            <a:r>
              <a:rPr lang="en-US" sz="2700" dirty="0">
                <a:latin typeface="Comic Sans MS" pitchFamily="66" charset="0"/>
              </a:rPr>
              <a:t> </a:t>
            </a:r>
            <a:br>
              <a:rPr lang="en-US" sz="2700" dirty="0">
                <a:latin typeface="Comic Sans MS" pitchFamily="66" charset="0"/>
              </a:rPr>
            </a:br>
            <a:r>
              <a:rPr lang="en-US" sz="2700" dirty="0">
                <a:latin typeface="Comic Sans MS" pitchFamily="66" charset="0"/>
              </a:rPr>
              <a:t>What Italian term means “in the style </a:t>
            </a:r>
            <a:br>
              <a:rPr lang="en-US" sz="2700" dirty="0">
                <a:latin typeface="Comic Sans MS" pitchFamily="66" charset="0"/>
              </a:rPr>
            </a:br>
            <a:r>
              <a:rPr lang="en-US" sz="2700" dirty="0">
                <a:latin typeface="Comic Sans MS" pitchFamily="66" charset="0"/>
              </a:rPr>
              <a:t>of the chapel” and refers to music </a:t>
            </a:r>
            <a:br>
              <a:rPr lang="en-US" sz="2700" dirty="0">
                <a:latin typeface="Comic Sans MS" pitchFamily="66" charset="0"/>
              </a:rPr>
            </a:br>
            <a:r>
              <a:rPr lang="en-US" sz="2700" dirty="0">
                <a:latin typeface="Comic Sans MS" pitchFamily="66" charset="0"/>
              </a:rPr>
              <a:t>performed without instrumental accompaniment?</a:t>
            </a:r>
            <a:br>
              <a:rPr lang="en-US" sz="2700" dirty="0">
                <a:latin typeface="Comic Sans MS" pitchFamily="66" charset="0"/>
              </a:rPr>
            </a:br>
            <a:r>
              <a:rPr lang="en-US" sz="2700" i="1" dirty="0">
                <a:solidFill>
                  <a:srgbClr val="FF0000"/>
                </a:solidFill>
                <a:latin typeface="Comic Sans MS" pitchFamily="66" charset="0"/>
              </a:rPr>
              <a:t>a cappella</a:t>
            </a:r>
            <a:br>
              <a:rPr lang="en-US" sz="2700" dirty="0">
                <a:latin typeface="Comic Sans MS" pitchFamily="66" charset="0"/>
              </a:rPr>
            </a:br>
            <a:r>
              <a:rPr lang="en-US" sz="2700" dirty="0"/>
              <a:t> </a:t>
            </a:r>
            <a:br>
              <a:rPr lang="en-US" sz="2700" dirty="0">
                <a:latin typeface="Comic Sans MS" pitchFamily="66" charset="0"/>
              </a:rPr>
            </a:br>
            <a:br>
              <a:rPr lang="en-US" sz="2700" dirty="0">
                <a:latin typeface="Comic Sans MS" pitchFamily="66" charset="0"/>
              </a:rPr>
            </a:br>
            <a:r>
              <a:rPr lang="en-US" sz="2700" dirty="0">
                <a:latin typeface="Comic Sans MS" pitchFamily="66" charset="0"/>
              </a:rPr>
              <a:t>What is the term for the words of a song? </a:t>
            </a:r>
            <a:r>
              <a:rPr lang="en-US" sz="2700" dirty="0">
                <a:solidFill>
                  <a:srgbClr val="FF0000"/>
                </a:solidFill>
                <a:latin typeface="Comic Sans MS" pitchFamily="66" charset="0"/>
              </a:rPr>
              <a:t>lyrics</a:t>
            </a:r>
            <a:br>
              <a:rPr lang="en-US" sz="2700" dirty="0">
                <a:latin typeface="Comic Sans MS" pitchFamily="66" charset="0"/>
              </a:rPr>
            </a:br>
            <a:br>
              <a:rPr lang="en-US" sz="2700" dirty="0">
                <a:latin typeface="Comic Sans MS" pitchFamily="66" charset="0"/>
              </a:rPr>
            </a:br>
            <a:br>
              <a:rPr lang="en-US" sz="2700" dirty="0">
                <a:latin typeface="Comic Sans MS" pitchFamily="66" charset="0"/>
              </a:rPr>
            </a:br>
            <a:r>
              <a:rPr lang="en-US" sz="2700" dirty="0">
                <a:latin typeface="Comic Sans MS" pitchFamily="66" charset="0"/>
              </a:rPr>
              <a:t>What is the name for a secular (not religious) vocal piece for 2-8 parts, usually performed without instrumental accompaniment? </a:t>
            </a:r>
            <a:r>
              <a:rPr lang="en-US" sz="2700" dirty="0">
                <a:solidFill>
                  <a:srgbClr val="FF0000"/>
                </a:solidFill>
                <a:latin typeface="Comic Sans MS" pitchFamily="66" charset="0"/>
              </a:rPr>
              <a:t>madrigal</a:t>
            </a:r>
            <a:endParaRPr lang="en-US" sz="2700" b="1" dirty="0">
              <a:solidFill>
                <a:srgbClr val="FF0000"/>
              </a:solidFill>
              <a:latin typeface="Comic Sans MS" pitchFamily="66" charset="0"/>
            </a:endParaRPr>
          </a:p>
        </p:txBody>
      </p:sp>
    </p:spTree>
    <p:extLst>
      <p:ext uri="{BB962C8B-B14F-4D97-AF65-F5344CB8AC3E}">
        <p14:creationId xmlns:p14="http://schemas.microsoft.com/office/powerpoint/2010/main" val="42451365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8305800" cy="5791200"/>
          </a:xfrm>
        </p:spPr>
        <p:txBody>
          <a:bodyPr>
            <a:noAutofit/>
          </a:bodyPr>
          <a:lstStyle/>
          <a:p>
            <a:pPr lvl="0" algn="l"/>
            <a:r>
              <a:rPr lang="en-US" sz="3600" b="1" dirty="0">
                <a:latin typeface="Comic Sans MS" pitchFamily="66" charset="0"/>
              </a:rPr>
              <a:t>Mozart</a:t>
            </a:r>
            <a:br>
              <a:rPr lang="en-US" sz="2800" dirty="0">
                <a:latin typeface="Comic Sans MS" pitchFamily="66" charset="0"/>
              </a:rPr>
            </a:br>
            <a:r>
              <a:rPr lang="en-US" sz="2800" dirty="0">
                <a:latin typeface="Comic Sans MS" pitchFamily="66" charset="0"/>
              </a:rPr>
              <a:t> </a:t>
            </a:r>
            <a:br>
              <a:rPr lang="en-US" sz="2700" dirty="0">
                <a:latin typeface="Comic Sans MS" pitchFamily="66" charset="0"/>
              </a:rPr>
            </a:br>
            <a:r>
              <a:rPr lang="en-US" sz="2700" dirty="0">
                <a:latin typeface="Comic Sans MS" pitchFamily="66" charset="0"/>
              </a:rPr>
              <a:t>What is the most common male singing </a:t>
            </a:r>
            <a:br>
              <a:rPr lang="en-US" sz="2700" dirty="0">
                <a:latin typeface="Comic Sans MS" pitchFamily="66" charset="0"/>
              </a:rPr>
            </a:br>
            <a:r>
              <a:rPr lang="en-US" sz="2700" dirty="0">
                <a:latin typeface="Comic Sans MS" pitchFamily="66" charset="0"/>
              </a:rPr>
              <a:t>voice, lower than tenor and higher than bass?</a:t>
            </a:r>
            <a:br>
              <a:rPr lang="en-US" sz="2700" dirty="0">
                <a:latin typeface="Comic Sans MS" pitchFamily="66" charset="0"/>
              </a:rPr>
            </a:br>
            <a:br>
              <a:rPr lang="en-US" sz="2700" dirty="0">
                <a:latin typeface="Comic Sans MS" pitchFamily="66" charset="0"/>
              </a:rPr>
            </a:br>
            <a:br>
              <a:rPr lang="en-US" sz="2700" dirty="0">
                <a:latin typeface="Comic Sans MS" pitchFamily="66" charset="0"/>
              </a:rPr>
            </a:br>
            <a:r>
              <a:rPr lang="en-US" sz="2700" dirty="0">
                <a:latin typeface="Comic Sans MS" pitchFamily="66" charset="0"/>
              </a:rPr>
              <a:t>What is a popular German form of comic opera, </a:t>
            </a:r>
            <a:br>
              <a:rPr lang="en-US" sz="2700" dirty="0">
                <a:latin typeface="Comic Sans MS" pitchFamily="66" charset="0"/>
              </a:rPr>
            </a:br>
            <a:r>
              <a:rPr lang="en-US" sz="2700" dirty="0">
                <a:latin typeface="Comic Sans MS" pitchFamily="66" charset="0"/>
              </a:rPr>
              <a:t>in which spoken dialogue is mixed with singing?</a:t>
            </a:r>
            <a:br>
              <a:rPr lang="en-US" sz="2700" dirty="0">
                <a:latin typeface="Comic Sans MS" pitchFamily="66" charset="0"/>
              </a:rPr>
            </a:br>
            <a:br>
              <a:rPr lang="en-US" sz="2700" dirty="0">
                <a:latin typeface="Comic Sans MS" pitchFamily="66" charset="0"/>
              </a:rPr>
            </a:br>
            <a:br>
              <a:rPr lang="en-US" sz="2700" dirty="0">
                <a:latin typeface="Comic Sans MS" pitchFamily="66" charset="0"/>
              </a:rPr>
            </a:br>
            <a:r>
              <a:rPr lang="en-US" sz="2700" dirty="0">
                <a:latin typeface="Comic Sans MS" pitchFamily="66" charset="0"/>
              </a:rPr>
              <a:t>What contains all the words and stage directions for an opera?</a:t>
            </a:r>
            <a:endParaRPr lang="en-US" sz="2700" b="1" dirty="0">
              <a:solidFill>
                <a:srgbClr val="FF0000"/>
              </a:solidFill>
              <a:latin typeface="Comic Sans MS" pitchFamily="66" charset="0"/>
            </a:endParaRPr>
          </a:p>
        </p:txBody>
      </p:sp>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Tree>
    <p:extLst>
      <p:ext uri="{BB962C8B-B14F-4D97-AF65-F5344CB8AC3E}">
        <p14:creationId xmlns:p14="http://schemas.microsoft.com/office/powerpoint/2010/main" val="6810249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0F5FA"/>
        </a:solidFill>
        <a:effectLst/>
      </p:bgPr>
    </p:bg>
    <p:spTree>
      <p:nvGrpSpPr>
        <p:cNvPr id="1" name=""/>
        <p:cNvGrpSpPr/>
        <p:nvPr/>
      </p:nvGrpSpPr>
      <p:grpSpPr>
        <a:xfrm>
          <a:off x="0" y="0"/>
          <a:ext cx="0" cy="0"/>
          <a:chOff x="0" y="0"/>
          <a:chExt cx="0" cy="0"/>
        </a:xfrm>
      </p:grpSpPr>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
        <p:nvSpPr>
          <p:cNvPr id="9" name="Title 1"/>
          <p:cNvSpPr>
            <a:spLocks noGrp="1"/>
          </p:cNvSpPr>
          <p:nvPr>
            <p:ph type="ctrTitle"/>
          </p:nvPr>
        </p:nvSpPr>
        <p:spPr>
          <a:xfrm>
            <a:off x="457200" y="533400"/>
            <a:ext cx="8305800" cy="5791200"/>
          </a:xfrm>
        </p:spPr>
        <p:txBody>
          <a:bodyPr>
            <a:noAutofit/>
          </a:bodyPr>
          <a:lstStyle/>
          <a:p>
            <a:pPr lvl="0" algn="l"/>
            <a:r>
              <a:rPr lang="en-US" sz="3600" b="1" dirty="0">
                <a:latin typeface="Comic Sans MS" pitchFamily="66" charset="0"/>
              </a:rPr>
              <a:t>Mozart</a:t>
            </a:r>
            <a:br>
              <a:rPr lang="en-US" sz="2800" dirty="0">
                <a:latin typeface="Comic Sans MS" pitchFamily="66" charset="0"/>
              </a:rPr>
            </a:br>
            <a:r>
              <a:rPr lang="en-US" sz="2800" dirty="0">
                <a:latin typeface="Comic Sans MS" pitchFamily="66" charset="0"/>
              </a:rPr>
              <a:t> </a:t>
            </a:r>
            <a:br>
              <a:rPr lang="en-US" sz="2800" dirty="0">
                <a:latin typeface="Comic Sans MS" pitchFamily="66" charset="0"/>
              </a:rPr>
            </a:br>
            <a:r>
              <a:rPr lang="en-US" sz="2700" dirty="0">
                <a:latin typeface="Comic Sans MS" pitchFamily="66" charset="0"/>
              </a:rPr>
              <a:t>What is the most common male singing </a:t>
            </a:r>
            <a:br>
              <a:rPr lang="en-US" sz="2700" dirty="0">
                <a:latin typeface="Comic Sans MS" pitchFamily="66" charset="0"/>
              </a:rPr>
            </a:br>
            <a:r>
              <a:rPr lang="en-US" sz="2700" dirty="0">
                <a:latin typeface="Comic Sans MS" pitchFamily="66" charset="0"/>
              </a:rPr>
              <a:t>voice, lower than tenor and higher than </a:t>
            </a:r>
            <a:br>
              <a:rPr lang="en-US" sz="2700" dirty="0">
                <a:latin typeface="Comic Sans MS" pitchFamily="66" charset="0"/>
              </a:rPr>
            </a:br>
            <a:r>
              <a:rPr lang="en-US" sz="2700" dirty="0">
                <a:latin typeface="Comic Sans MS" pitchFamily="66" charset="0"/>
              </a:rPr>
              <a:t>bass? </a:t>
            </a:r>
            <a:r>
              <a:rPr lang="en-US" sz="2700" dirty="0">
                <a:solidFill>
                  <a:srgbClr val="FF0000"/>
                </a:solidFill>
                <a:latin typeface="Comic Sans MS" pitchFamily="66" charset="0"/>
              </a:rPr>
              <a:t>baritone</a:t>
            </a:r>
            <a:br>
              <a:rPr lang="en-US" sz="2700" dirty="0">
                <a:latin typeface="Comic Sans MS" pitchFamily="66" charset="0"/>
              </a:rPr>
            </a:br>
            <a:br>
              <a:rPr lang="en-US" sz="2700" dirty="0">
                <a:latin typeface="Comic Sans MS" pitchFamily="66" charset="0"/>
              </a:rPr>
            </a:br>
            <a:br>
              <a:rPr lang="en-US" sz="2700" dirty="0">
                <a:latin typeface="Comic Sans MS" pitchFamily="66" charset="0"/>
              </a:rPr>
            </a:br>
            <a:r>
              <a:rPr lang="en-US" sz="2700" dirty="0">
                <a:latin typeface="Comic Sans MS" pitchFamily="66" charset="0"/>
              </a:rPr>
              <a:t>What is a popular German form of comic opera, </a:t>
            </a:r>
            <a:br>
              <a:rPr lang="en-US" sz="2700" dirty="0">
                <a:latin typeface="Comic Sans MS" pitchFamily="66" charset="0"/>
              </a:rPr>
            </a:br>
            <a:r>
              <a:rPr lang="en-US" sz="2700" dirty="0">
                <a:latin typeface="Comic Sans MS" pitchFamily="66" charset="0"/>
              </a:rPr>
              <a:t>in which spoken dialogue is mixed with singing? </a:t>
            </a:r>
            <a:r>
              <a:rPr lang="en-US" sz="2700" i="1" dirty="0">
                <a:solidFill>
                  <a:srgbClr val="FF0000"/>
                </a:solidFill>
                <a:latin typeface="Comic Sans MS" pitchFamily="66" charset="0"/>
              </a:rPr>
              <a:t>Singspiel</a:t>
            </a:r>
            <a:br>
              <a:rPr lang="en-US" sz="2700" dirty="0">
                <a:latin typeface="Comic Sans MS" pitchFamily="66" charset="0"/>
              </a:rPr>
            </a:br>
            <a:br>
              <a:rPr lang="en-US" sz="2700" dirty="0">
                <a:latin typeface="Comic Sans MS" pitchFamily="66" charset="0"/>
              </a:rPr>
            </a:br>
            <a:br>
              <a:rPr lang="en-US" sz="2700" dirty="0">
                <a:latin typeface="Comic Sans MS" pitchFamily="66" charset="0"/>
              </a:rPr>
            </a:br>
            <a:r>
              <a:rPr lang="en-US" sz="2700" dirty="0">
                <a:latin typeface="Comic Sans MS" pitchFamily="66" charset="0"/>
              </a:rPr>
              <a:t>What contains all the words and stage directions for an opera? </a:t>
            </a:r>
            <a:r>
              <a:rPr lang="en-US" sz="2700" i="1" dirty="0">
                <a:solidFill>
                  <a:srgbClr val="FF0000"/>
                </a:solidFill>
                <a:latin typeface="Comic Sans MS" pitchFamily="66" charset="0"/>
              </a:rPr>
              <a:t>libretto</a:t>
            </a:r>
            <a:endParaRPr lang="en-US" sz="2700" b="1" i="1" dirty="0">
              <a:solidFill>
                <a:srgbClr val="FF0000"/>
              </a:solidFill>
              <a:latin typeface="Comic Sans MS" pitchFamily="66" charset="0"/>
            </a:endParaRPr>
          </a:p>
        </p:txBody>
      </p:sp>
    </p:spTree>
    <p:extLst>
      <p:ext uri="{BB962C8B-B14F-4D97-AF65-F5344CB8AC3E}">
        <p14:creationId xmlns:p14="http://schemas.microsoft.com/office/powerpoint/2010/main" val="33780671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533400"/>
            <a:ext cx="8305800" cy="5715000"/>
          </a:xfrm>
        </p:spPr>
        <p:txBody>
          <a:bodyPr>
            <a:normAutofit fontScale="90000"/>
          </a:bodyPr>
          <a:lstStyle/>
          <a:p>
            <a:pPr algn="l"/>
            <a:r>
              <a:rPr lang="en-US" sz="4000" b="1" dirty="0">
                <a:latin typeface="Comic Sans MS" pitchFamily="66" charset="0"/>
              </a:rPr>
              <a:t>Mussorgsky</a:t>
            </a:r>
            <a:br>
              <a:rPr lang="en-US" sz="2700" dirty="0">
                <a:latin typeface="Comic Sans MS" pitchFamily="66" charset="0"/>
              </a:rPr>
            </a:br>
            <a:r>
              <a:rPr lang="en-US" sz="3000" dirty="0">
                <a:latin typeface="Comic Sans MS" pitchFamily="66" charset="0"/>
              </a:rPr>
              <a:t> </a:t>
            </a:r>
            <a:br>
              <a:rPr lang="en-US" sz="3000" dirty="0">
                <a:latin typeface="Comic Sans MS" pitchFamily="66" charset="0"/>
              </a:rPr>
            </a:br>
            <a:r>
              <a:rPr lang="en-US" sz="3000" dirty="0">
                <a:latin typeface="Comic Sans MS" pitchFamily="66" charset="0"/>
              </a:rPr>
              <a:t>What instrument family does NOT play in  “Promenade”?</a:t>
            </a:r>
            <a:br>
              <a:rPr lang="en-US" sz="3000" dirty="0">
                <a:solidFill>
                  <a:srgbClr val="FF0000"/>
                </a:solidFill>
                <a:latin typeface="Comic Sans MS" pitchFamily="66" charset="0"/>
              </a:rPr>
            </a:br>
            <a:br>
              <a:rPr lang="en-US" sz="3000" dirty="0">
                <a:latin typeface="Comic Sans MS" pitchFamily="66" charset="0"/>
              </a:rPr>
            </a:br>
            <a:br>
              <a:rPr lang="en-US" sz="3000" b="1" dirty="0">
                <a:latin typeface="Comic Sans MS" pitchFamily="66" charset="0"/>
              </a:rPr>
            </a:br>
            <a:r>
              <a:rPr lang="en-US" sz="3000" dirty="0">
                <a:latin typeface="Comic Sans MS" pitchFamily="66" charset="0"/>
              </a:rPr>
              <a:t>What is the musical term that refers to the way that beats are grouped, usually in sets of 2, 3, or 4?</a:t>
            </a:r>
            <a:br>
              <a:rPr lang="en-US" sz="3000" dirty="0">
                <a:solidFill>
                  <a:srgbClr val="FF0000"/>
                </a:solidFill>
                <a:latin typeface="Comic Sans MS" pitchFamily="66" charset="0"/>
              </a:rPr>
            </a:br>
            <a:br>
              <a:rPr lang="en-US" sz="3000" dirty="0">
                <a:latin typeface="Comic Sans MS" pitchFamily="66" charset="0"/>
              </a:rPr>
            </a:br>
            <a:br>
              <a:rPr lang="en-US" sz="3000" dirty="0">
                <a:latin typeface="Comic Sans MS" pitchFamily="66" charset="0"/>
              </a:rPr>
            </a:br>
            <a:r>
              <a:rPr lang="en-US" sz="3000" dirty="0">
                <a:latin typeface="Comic Sans MS" pitchFamily="66" charset="0"/>
              </a:rPr>
              <a:t>Which French composer orchestrated </a:t>
            </a:r>
            <a:r>
              <a:rPr lang="en-US" sz="3000" b="1" dirty="0">
                <a:latin typeface="Comic Sans MS" pitchFamily="66" charset="0"/>
              </a:rPr>
              <a:t>Pictures </a:t>
            </a:r>
            <a:br>
              <a:rPr lang="en-US" sz="3000" b="1" dirty="0">
                <a:latin typeface="Comic Sans MS" pitchFamily="66" charset="0"/>
              </a:rPr>
            </a:br>
            <a:r>
              <a:rPr lang="en-US" sz="3000" b="1" dirty="0">
                <a:latin typeface="Comic Sans MS" pitchFamily="66" charset="0"/>
              </a:rPr>
              <a:t>at an Exhibition</a:t>
            </a:r>
            <a:r>
              <a:rPr lang="en-US" sz="3000" dirty="0">
                <a:latin typeface="Comic Sans MS" pitchFamily="66" charset="0"/>
              </a:rPr>
              <a:t>?</a:t>
            </a:r>
            <a:endParaRPr lang="en-US" sz="3000" b="1" dirty="0">
              <a:solidFill>
                <a:srgbClr val="FF0000"/>
              </a:solidFill>
              <a:latin typeface="Comic Sans MS" pitchFamily="66" charset="0"/>
            </a:endParaRPr>
          </a:p>
        </p:txBody>
      </p:sp>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0F5FA"/>
        </a:solidFill>
        <a:effectLst/>
      </p:bgPr>
    </p:bg>
    <p:spTree>
      <p:nvGrpSpPr>
        <p:cNvPr id="1" name=""/>
        <p:cNvGrpSpPr/>
        <p:nvPr/>
      </p:nvGrpSpPr>
      <p:grpSpPr>
        <a:xfrm>
          <a:off x="0" y="0"/>
          <a:ext cx="0" cy="0"/>
          <a:chOff x="0" y="0"/>
          <a:chExt cx="0" cy="0"/>
        </a:xfrm>
      </p:grpSpPr>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
        <p:nvSpPr>
          <p:cNvPr id="10" name="Title 1">
            <a:extLst>
              <a:ext uri="{FF2B5EF4-FFF2-40B4-BE49-F238E27FC236}">
                <a16:creationId xmlns:a16="http://schemas.microsoft.com/office/drawing/2014/main" id="{8EBDD447-FEC8-8EBA-F0E6-482534DB5E65}"/>
              </a:ext>
            </a:extLst>
          </p:cNvPr>
          <p:cNvSpPr>
            <a:spLocks noGrp="1"/>
          </p:cNvSpPr>
          <p:nvPr>
            <p:ph type="ctrTitle"/>
          </p:nvPr>
        </p:nvSpPr>
        <p:spPr>
          <a:xfrm>
            <a:off x="381000" y="533400"/>
            <a:ext cx="8305800" cy="5715000"/>
          </a:xfrm>
        </p:spPr>
        <p:txBody>
          <a:bodyPr>
            <a:normAutofit fontScale="90000"/>
          </a:bodyPr>
          <a:lstStyle/>
          <a:p>
            <a:pPr algn="l"/>
            <a:r>
              <a:rPr kumimoji="0" lang="en-US" sz="4000" b="1" i="0" u="none" strike="noStrike" kern="1200" cap="none" spc="0" normalizeH="0" baseline="0" noProof="0" dirty="0">
                <a:ln>
                  <a:noFill/>
                </a:ln>
                <a:solidFill>
                  <a:prstClr val="black"/>
                </a:solidFill>
                <a:effectLst/>
                <a:uLnTx/>
                <a:uFillTx/>
                <a:latin typeface="Comic Sans MS" pitchFamily="66" charset="0"/>
                <a:ea typeface="+mj-ea"/>
                <a:cs typeface="+mj-cs"/>
              </a:rPr>
              <a:t>Mussorgsky</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 </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What instrument family does NOT play in  “Promenade”? </a:t>
            </a:r>
            <a:r>
              <a:rPr kumimoji="0" lang="en-US" sz="3000" b="0" i="0" u="none" strike="noStrike" kern="1200" cap="none" spc="0" normalizeH="0" baseline="0" noProof="0" dirty="0">
                <a:ln>
                  <a:noFill/>
                </a:ln>
                <a:solidFill>
                  <a:srgbClr val="FF0000"/>
                </a:solidFill>
                <a:effectLst/>
                <a:uLnTx/>
                <a:uFillTx/>
                <a:latin typeface="Comic Sans MS" pitchFamily="66" charset="0"/>
                <a:ea typeface="+mj-ea"/>
                <a:cs typeface="+mj-cs"/>
              </a:rPr>
              <a:t>percussion</a:t>
            </a:r>
            <a:br>
              <a:rPr kumimoji="0" lang="en-US" sz="3000" b="0" i="0" u="none" strike="noStrike" kern="1200" cap="none" spc="0" normalizeH="0" baseline="0" noProof="0" dirty="0">
                <a:ln>
                  <a:noFill/>
                </a:ln>
                <a:solidFill>
                  <a:srgbClr val="FF0000"/>
                </a:solidFill>
                <a:effectLst/>
                <a:uLnTx/>
                <a:uFillTx/>
                <a:latin typeface="Comic Sans MS" pitchFamily="66" charset="0"/>
                <a:ea typeface="+mj-ea"/>
                <a:cs typeface="+mj-cs"/>
              </a:rPr>
            </a:b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3000" b="1"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What is the musical term that refers to the way that beats are grouped, usually in sets of 2, 3, or 4? </a:t>
            </a:r>
            <a:r>
              <a:rPr kumimoji="0" lang="en-US" sz="3000" b="0" i="0" u="none" strike="noStrike" kern="1200" cap="none" spc="0" normalizeH="0" baseline="0" noProof="0" dirty="0">
                <a:ln>
                  <a:noFill/>
                </a:ln>
                <a:solidFill>
                  <a:srgbClr val="FF0000"/>
                </a:solidFill>
                <a:effectLst/>
                <a:uLnTx/>
                <a:uFillTx/>
                <a:latin typeface="Comic Sans MS" pitchFamily="66" charset="0"/>
                <a:ea typeface="+mj-ea"/>
                <a:cs typeface="+mj-cs"/>
              </a:rPr>
              <a:t>meter</a:t>
            </a:r>
            <a:br>
              <a:rPr kumimoji="0" lang="en-US" sz="3000" b="0" i="0" u="none" strike="noStrike" kern="1200" cap="none" spc="0" normalizeH="0" baseline="0" noProof="0" dirty="0">
                <a:ln>
                  <a:noFill/>
                </a:ln>
                <a:solidFill>
                  <a:srgbClr val="FF0000"/>
                </a:solidFill>
                <a:effectLst/>
                <a:uLnTx/>
                <a:uFillTx/>
                <a:latin typeface="Comic Sans MS" pitchFamily="66" charset="0"/>
                <a:ea typeface="+mj-ea"/>
                <a:cs typeface="+mj-cs"/>
              </a:rPr>
            </a:b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Which French composer orchestrated </a:t>
            </a:r>
            <a:r>
              <a:rPr kumimoji="0" lang="en-US" sz="3000" b="1" i="0" u="none" strike="noStrike" kern="1200" cap="none" spc="0" normalizeH="0" baseline="0" noProof="0" dirty="0">
                <a:ln>
                  <a:noFill/>
                </a:ln>
                <a:solidFill>
                  <a:prstClr val="black"/>
                </a:solidFill>
                <a:effectLst/>
                <a:uLnTx/>
                <a:uFillTx/>
                <a:latin typeface="Comic Sans MS" pitchFamily="66" charset="0"/>
                <a:ea typeface="+mj-ea"/>
                <a:cs typeface="+mj-cs"/>
              </a:rPr>
              <a:t>Pictures </a:t>
            </a:r>
            <a:br>
              <a:rPr kumimoji="0" lang="en-US" sz="3000" b="1"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1" i="0" u="none" strike="noStrike" kern="1200" cap="none" spc="0" normalizeH="0" baseline="0" noProof="0" dirty="0">
                <a:ln>
                  <a:noFill/>
                </a:ln>
                <a:solidFill>
                  <a:prstClr val="black"/>
                </a:solidFill>
                <a:effectLst/>
                <a:uLnTx/>
                <a:uFillTx/>
                <a:latin typeface="Comic Sans MS" pitchFamily="66" charset="0"/>
                <a:ea typeface="+mj-ea"/>
                <a:cs typeface="+mj-cs"/>
              </a:rPr>
              <a:t>at an Exhibition</a:t>
            </a: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a:t>
            </a:r>
            <a:r>
              <a:rPr lang="en-US" sz="3000" dirty="0">
                <a:latin typeface="Comic Sans MS" pitchFamily="66" charset="0"/>
              </a:rPr>
              <a:t> </a:t>
            </a:r>
            <a:r>
              <a:rPr lang="en-US" sz="3000" dirty="0">
                <a:solidFill>
                  <a:srgbClr val="FF0000"/>
                </a:solidFill>
                <a:latin typeface="Comic Sans MS" pitchFamily="66" charset="0"/>
              </a:rPr>
              <a:t>Maurice Ravel</a:t>
            </a:r>
            <a:endParaRPr lang="en-US" sz="3000" b="1" dirty="0">
              <a:solidFill>
                <a:srgbClr val="FF0000"/>
              </a:solidFill>
              <a:latin typeface="Comic Sans MS" pitchFamily="66" charset="0"/>
            </a:endParaRPr>
          </a:p>
        </p:txBody>
      </p:sp>
    </p:spTree>
    <p:extLst>
      <p:ext uri="{BB962C8B-B14F-4D97-AF65-F5344CB8AC3E}">
        <p14:creationId xmlns:p14="http://schemas.microsoft.com/office/powerpoint/2010/main" val="9967959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57200"/>
            <a:ext cx="8305800" cy="6096000"/>
          </a:xfrm>
        </p:spPr>
        <p:txBody>
          <a:bodyPr>
            <a:normAutofit/>
          </a:bodyPr>
          <a:lstStyle/>
          <a:p>
            <a:pPr algn="l"/>
            <a:r>
              <a:rPr lang="en-US" sz="3600" b="1" dirty="0">
                <a:latin typeface="Comic Sans MS" pitchFamily="66" charset="0"/>
              </a:rPr>
              <a:t>Price</a:t>
            </a:r>
            <a:br>
              <a:rPr lang="en-US" sz="2700" dirty="0">
                <a:latin typeface="Comic Sans MS" pitchFamily="66" charset="0"/>
              </a:rPr>
            </a:br>
            <a:r>
              <a:rPr lang="en-US" sz="2700" dirty="0">
                <a:latin typeface="Comic Sans MS" pitchFamily="66" charset="0"/>
              </a:rPr>
              <a:t> </a:t>
            </a:r>
            <a:br>
              <a:rPr lang="en-US" sz="2700" dirty="0">
                <a:latin typeface="Comic Sans MS" pitchFamily="66" charset="0"/>
              </a:rPr>
            </a:br>
            <a:r>
              <a:rPr lang="en-US" sz="2700" dirty="0">
                <a:latin typeface="Comic Sans MS" pitchFamily="66" charset="0"/>
              </a:rPr>
              <a:t>What is the musical term for the type of </a:t>
            </a:r>
            <a:br>
              <a:rPr lang="en-US" sz="2700" dirty="0">
                <a:latin typeface="Comic Sans MS" pitchFamily="66" charset="0"/>
              </a:rPr>
            </a:br>
            <a:r>
              <a:rPr lang="en-US" sz="2700" dirty="0">
                <a:latin typeface="Comic Sans MS" pitchFamily="66" charset="0"/>
              </a:rPr>
              <a:t>meter in which the beat is evenly divided </a:t>
            </a:r>
            <a:br>
              <a:rPr lang="en-US" sz="2700" dirty="0">
                <a:latin typeface="Comic Sans MS" pitchFamily="66" charset="0"/>
              </a:rPr>
            </a:br>
            <a:r>
              <a:rPr lang="en-US" sz="2700" dirty="0">
                <a:latin typeface="Comic Sans MS" pitchFamily="66" charset="0"/>
              </a:rPr>
              <a:t>into three parts?</a:t>
            </a:r>
            <a:br>
              <a:rPr lang="en-US" sz="2700" dirty="0">
                <a:latin typeface="Comic Sans MS" pitchFamily="66" charset="0"/>
              </a:rPr>
            </a:br>
            <a:br>
              <a:rPr lang="en-US" sz="2700" dirty="0">
                <a:latin typeface="Comic Sans MS" pitchFamily="66" charset="0"/>
              </a:rPr>
            </a:br>
            <a:br>
              <a:rPr lang="en-US" sz="2700" dirty="0">
                <a:latin typeface="Comic Sans MS" pitchFamily="66" charset="0"/>
              </a:rPr>
            </a:br>
            <a:r>
              <a:rPr lang="en-US" sz="2700" dirty="0">
                <a:latin typeface="Comic Sans MS" pitchFamily="66" charset="0"/>
              </a:rPr>
              <a:t>What musical term refers to the volume (loudness or softness) of the sound?</a:t>
            </a:r>
            <a:br>
              <a:rPr lang="en-US" sz="2700" dirty="0">
                <a:latin typeface="Comic Sans MS" pitchFamily="66" charset="0"/>
              </a:rPr>
            </a:br>
            <a:br>
              <a:rPr lang="en-US" sz="2700" dirty="0">
                <a:latin typeface="Comic Sans MS" pitchFamily="66" charset="0"/>
              </a:rPr>
            </a:br>
            <a:br>
              <a:rPr lang="en-US" sz="2700" dirty="0">
                <a:latin typeface="Comic Sans MS" pitchFamily="66" charset="0"/>
              </a:rPr>
            </a:br>
            <a:r>
              <a:rPr lang="en-US" sz="2700" dirty="0">
                <a:latin typeface="Comic Sans MS" pitchFamily="66" charset="0"/>
              </a:rPr>
              <a:t>What is the term for the last, or final movement of a sonata, concerto, or symphony?</a:t>
            </a:r>
            <a:endParaRPr lang="en-US" sz="2700" b="1" i="1" dirty="0">
              <a:solidFill>
                <a:srgbClr val="FF0000"/>
              </a:solidFill>
              <a:latin typeface="Comic Sans MS" pitchFamily="66" charset="0"/>
            </a:endParaRPr>
          </a:p>
        </p:txBody>
      </p:sp>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0F5FA"/>
        </a:solidFill>
        <a:effectLst/>
      </p:bgPr>
    </p:bg>
    <p:spTree>
      <p:nvGrpSpPr>
        <p:cNvPr id="1" name=""/>
        <p:cNvGrpSpPr/>
        <p:nvPr/>
      </p:nvGrpSpPr>
      <p:grpSpPr>
        <a:xfrm>
          <a:off x="0" y="0"/>
          <a:ext cx="0" cy="0"/>
          <a:chOff x="0" y="0"/>
          <a:chExt cx="0" cy="0"/>
        </a:xfrm>
      </p:grpSpPr>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
        <p:nvSpPr>
          <p:cNvPr id="10" name="Title 1">
            <a:extLst>
              <a:ext uri="{FF2B5EF4-FFF2-40B4-BE49-F238E27FC236}">
                <a16:creationId xmlns:a16="http://schemas.microsoft.com/office/drawing/2014/main" id="{B27741CF-BDB1-23BA-A07B-46DD83C08720}"/>
              </a:ext>
            </a:extLst>
          </p:cNvPr>
          <p:cNvSpPr>
            <a:spLocks noGrp="1"/>
          </p:cNvSpPr>
          <p:nvPr>
            <p:ph type="ctrTitle"/>
          </p:nvPr>
        </p:nvSpPr>
        <p:spPr>
          <a:xfrm>
            <a:off x="304800" y="228600"/>
            <a:ext cx="8305800" cy="6096000"/>
          </a:xfrm>
        </p:spPr>
        <p:txBody>
          <a:bodyPr>
            <a:normAutofit/>
          </a:bodyPr>
          <a:lstStyle/>
          <a:p>
            <a:pPr algn="l"/>
            <a:r>
              <a:rPr kumimoji="0" lang="en-US" sz="3600" b="1" i="0" u="none" strike="noStrike" kern="1200" cap="none" spc="0" normalizeH="0" baseline="0" noProof="0" dirty="0">
                <a:ln>
                  <a:noFill/>
                </a:ln>
                <a:solidFill>
                  <a:prstClr val="black"/>
                </a:solidFill>
                <a:effectLst/>
                <a:uLnTx/>
                <a:uFillTx/>
                <a:latin typeface="Comic Sans MS" pitchFamily="66" charset="0"/>
                <a:ea typeface="+mj-ea"/>
                <a:cs typeface="+mj-cs"/>
              </a:rPr>
              <a:t>Price</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 </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What is the musical term for the type of </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meter in which the beat is evenly divided </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into three parts? </a:t>
            </a:r>
            <a:r>
              <a:rPr kumimoji="0" lang="en-US" sz="2700" i="0" u="none" strike="noStrike" kern="1200" cap="none" spc="0" normalizeH="0" baseline="0" noProof="0" dirty="0">
                <a:ln>
                  <a:noFill/>
                </a:ln>
                <a:solidFill>
                  <a:srgbClr val="FF0000"/>
                </a:solidFill>
                <a:effectLst/>
                <a:uLnTx/>
                <a:uFillTx/>
                <a:latin typeface="Comic Sans MS" pitchFamily="66" charset="0"/>
                <a:ea typeface="+mj-ea"/>
                <a:cs typeface="+mj-cs"/>
              </a:rPr>
              <a:t>c</a:t>
            </a:r>
            <a:r>
              <a:rPr lang="en-US" sz="2700" dirty="0" err="1">
                <a:solidFill>
                  <a:srgbClr val="FF0000"/>
                </a:solidFill>
                <a:latin typeface="Comic Sans MS" pitchFamily="66" charset="0"/>
              </a:rPr>
              <a:t>ompound</a:t>
            </a:r>
            <a:r>
              <a:rPr lang="en-US" sz="2700" dirty="0">
                <a:solidFill>
                  <a:srgbClr val="FF0000"/>
                </a:solidFill>
                <a:latin typeface="Comic Sans MS" pitchFamily="66" charset="0"/>
              </a:rPr>
              <a:t> meter</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What musical term refers to the volume (loudness or softness) of the sound? </a:t>
            </a:r>
            <a:r>
              <a:rPr lang="en-US" sz="2700" dirty="0">
                <a:solidFill>
                  <a:srgbClr val="FF0000"/>
                </a:solidFill>
                <a:latin typeface="Comic Sans MS" pitchFamily="66" charset="0"/>
              </a:rPr>
              <a:t>dynamics</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What is the term for the last, or final movement of a sonata, concerto, or symphony?</a:t>
            </a:r>
            <a:r>
              <a:rPr lang="en-US" sz="2700" b="1" dirty="0">
                <a:solidFill>
                  <a:srgbClr val="FF0000"/>
                </a:solidFill>
                <a:latin typeface="Comic Sans MS" pitchFamily="66" charset="0"/>
              </a:rPr>
              <a:t> </a:t>
            </a:r>
            <a:r>
              <a:rPr lang="en-US" sz="2700" dirty="0">
                <a:solidFill>
                  <a:srgbClr val="FF0000"/>
                </a:solidFill>
                <a:latin typeface="Comic Sans MS" pitchFamily="66" charset="0"/>
              </a:rPr>
              <a:t>Finale</a:t>
            </a:r>
            <a:endParaRPr lang="en-US" sz="2700" i="1" dirty="0">
              <a:solidFill>
                <a:srgbClr val="FF0000"/>
              </a:solidFill>
              <a:latin typeface="Comic Sans MS" pitchFamily="66" charset="0"/>
            </a:endParaRPr>
          </a:p>
        </p:txBody>
      </p:sp>
    </p:spTree>
    <p:extLst>
      <p:ext uri="{BB962C8B-B14F-4D97-AF65-F5344CB8AC3E}">
        <p14:creationId xmlns:p14="http://schemas.microsoft.com/office/powerpoint/2010/main" val="6771083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81000" y="304800"/>
            <a:ext cx="8305800" cy="6248400"/>
          </a:xfrm>
        </p:spPr>
        <p:txBody>
          <a:bodyPr>
            <a:normAutofit fontScale="90000"/>
          </a:bodyPr>
          <a:lstStyle/>
          <a:p>
            <a:pPr lvl="0" algn="l"/>
            <a:r>
              <a:rPr lang="en-US" sz="4000" b="1" dirty="0">
                <a:latin typeface="Comic Sans MS" pitchFamily="66" charset="0"/>
              </a:rPr>
              <a:t>Reed</a:t>
            </a:r>
            <a:br>
              <a:rPr lang="en-US" sz="2700" dirty="0">
                <a:latin typeface="Comic Sans MS" pitchFamily="66" charset="0"/>
              </a:rPr>
            </a:br>
            <a:r>
              <a:rPr lang="en-US" sz="3000" dirty="0">
                <a:latin typeface="Comic Sans MS" pitchFamily="66" charset="0"/>
              </a:rPr>
              <a:t> </a:t>
            </a:r>
            <a:br>
              <a:rPr lang="en-US" sz="3000" dirty="0">
                <a:latin typeface="Comic Sans MS" pitchFamily="66" charset="0"/>
              </a:rPr>
            </a:br>
            <a:r>
              <a:rPr lang="en-US" sz="3000" dirty="0">
                <a:latin typeface="Comic Sans MS" pitchFamily="66" charset="0"/>
              </a:rPr>
              <a:t>How many sections are in the </a:t>
            </a:r>
            <a:r>
              <a:rPr lang="en-US" sz="3000" b="1" dirty="0">
                <a:latin typeface="Comic Sans MS" pitchFamily="66" charset="0"/>
              </a:rPr>
              <a:t>Armenian </a:t>
            </a:r>
            <a:br>
              <a:rPr lang="en-US" sz="3000" b="1" dirty="0">
                <a:latin typeface="Comic Sans MS" pitchFamily="66" charset="0"/>
              </a:rPr>
            </a:br>
            <a:r>
              <a:rPr lang="en-US" sz="3000" b="1" dirty="0">
                <a:latin typeface="Comic Sans MS" pitchFamily="66" charset="0"/>
              </a:rPr>
              <a:t>Dances (Part 1)</a:t>
            </a:r>
            <a:r>
              <a:rPr lang="en-US" sz="3000" dirty="0">
                <a:latin typeface="Comic Sans MS" pitchFamily="66" charset="0"/>
              </a:rPr>
              <a:t>?</a:t>
            </a:r>
            <a:br>
              <a:rPr lang="en-US" sz="3000" dirty="0">
                <a:latin typeface="Comic Sans MS" pitchFamily="66" charset="0"/>
              </a:rPr>
            </a:br>
            <a:br>
              <a:rPr lang="en-US" sz="3000" dirty="0">
                <a:latin typeface="Comic Sans MS" pitchFamily="66" charset="0"/>
              </a:rPr>
            </a:br>
            <a:br>
              <a:rPr lang="en-US" sz="3000" dirty="0">
                <a:latin typeface="Comic Sans MS" pitchFamily="66" charset="0"/>
              </a:rPr>
            </a:br>
            <a:r>
              <a:rPr lang="en-US" sz="3000" dirty="0">
                <a:latin typeface="Comic Sans MS" pitchFamily="66" charset="0"/>
              </a:rPr>
              <a:t>How many movements are in the </a:t>
            </a:r>
            <a:r>
              <a:rPr lang="en-US" sz="3000" b="1" dirty="0">
                <a:latin typeface="Comic Sans MS" pitchFamily="66" charset="0"/>
              </a:rPr>
              <a:t>Armenian Dances</a:t>
            </a:r>
            <a:r>
              <a:rPr lang="en-US" sz="3000" dirty="0">
                <a:latin typeface="Comic Sans MS" pitchFamily="66" charset="0"/>
              </a:rPr>
              <a:t>? </a:t>
            </a:r>
            <a:br>
              <a:rPr lang="en-US" sz="3000" dirty="0">
                <a:latin typeface="Comic Sans MS" pitchFamily="66" charset="0"/>
              </a:rPr>
            </a:br>
            <a:br>
              <a:rPr lang="en-US" sz="3000" dirty="0">
                <a:latin typeface="Comic Sans MS" pitchFamily="66" charset="0"/>
              </a:rPr>
            </a:br>
            <a:br>
              <a:rPr lang="en-US" sz="3000" dirty="0">
                <a:latin typeface="Comic Sans MS" pitchFamily="66" charset="0"/>
              </a:rPr>
            </a:br>
            <a:r>
              <a:rPr lang="en-US" sz="3000" dirty="0">
                <a:latin typeface="Comic Sans MS" pitchFamily="66" charset="0"/>
              </a:rPr>
              <a:t>What type of ensemble is made up of 20-60 musicians who play instruments from the woodwind, brass, and percussion families?</a:t>
            </a:r>
            <a:br>
              <a:rPr lang="en-US" sz="2700" dirty="0">
                <a:latin typeface="Comic Sans MS" pitchFamily="66" charset="0"/>
              </a:rPr>
            </a:br>
            <a:endParaRPr lang="en-US" sz="2700" b="1" dirty="0">
              <a:solidFill>
                <a:srgbClr val="FF0000"/>
              </a:solidFill>
              <a:latin typeface="Comic Sans MS" pitchFamily="66" charset="0"/>
            </a:endParaRPr>
          </a:p>
        </p:txBody>
      </p:sp>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Tree>
    <p:extLst>
      <p:ext uri="{BB962C8B-B14F-4D97-AF65-F5344CB8AC3E}">
        <p14:creationId xmlns:p14="http://schemas.microsoft.com/office/powerpoint/2010/main" val="22121619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0F5FA"/>
        </a:solidFill>
        <a:effectLst/>
      </p:bgPr>
    </p:bg>
    <p:spTree>
      <p:nvGrpSpPr>
        <p:cNvPr id="1" name=""/>
        <p:cNvGrpSpPr/>
        <p:nvPr/>
      </p:nvGrpSpPr>
      <p:grpSpPr>
        <a:xfrm>
          <a:off x="0" y="0"/>
          <a:ext cx="0" cy="0"/>
          <a:chOff x="0" y="0"/>
          <a:chExt cx="0" cy="0"/>
        </a:xfrm>
      </p:grpSpPr>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
        <p:nvSpPr>
          <p:cNvPr id="10" name="Title 1">
            <a:extLst>
              <a:ext uri="{FF2B5EF4-FFF2-40B4-BE49-F238E27FC236}">
                <a16:creationId xmlns:a16="http://schemas.microsoft.com/office/drawing/2014/main" id="{9CD3187F-D977-A9C7-9EB3-A72C93B94246}"/>
              </a:ext>
            </a:extLst>
          </p:cNvPr>
          <p:cNvSpPr>
            <a:spLocks noGrp="1"/>
          </p:cNvSpPr>
          <p:nvPr>
            <p:ph type="ctrTitle"/>
          </p:nvPr>
        </p:nvSpPr>
        <p:spPr>
          <a:xfrm>
            <a:off x="381000" y="457200"/>
            <a:ext cx="8305800" cy="6248400"/>
          </a:xfrm>
        </p:spPr>
        <p:txBody>
          <a:bodyPr>
            <a:normAutofit fontScale="90000"/>
          </a:bodyPr>
          <a:lstStyle/>
          <a:p>
            <a:pPr lvl="0" algn="l"/>
            <a:r>
              <a:rPr kumimoji="0" lang="en-US" sz="4000" b="1" i="0" u="none" strike="noStrike" kern="1200" cap="none" spc="0" normalizeH="0" baseline="0" noProof="0" dirty="0">
                <a:ln>
                  <a:noFill/>
                </a:ln>
                <a:solidFill>
                  <a:prstClr val="black"/>
                </a:solidFill>
                <a:effectLst/>
                <a:uLnTx/>
                <a:uFillTx/>
                <a:latin typeface="Comic Sans MS" pitchFamily="66" charset="0"/>
                <a:ea typeface="+mj-ea"/>
                <a:cs typeface="+mj-cs"/>
              </a:rPr>
              <a:t>Reed</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 </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How many sections are in the </a:t>
            </a:r>
            <a:r>
              <a:rPr kumimoji="0" lang="en-US" sz="3000" b="1" i="0" u="none" strike="noStrike" kern="1200" cap="none" spc="0" normalizeH="0" baseline="0" noProof="0" dirty="0">
                <a:ln>
                  <a:noFill/>
                </a:ln>
                <a:solidFill>
                  <a:prstClr val="black"/>
                </a:solidFill>
                <a:effectLst/>
                <a:uLnTx/>
                <a:uFillTx/>
                <a:latin typeface="Comic Sans MS" pitchFamily="66" charset="0"/>
                <a:ea typeface="+mj-ea"/>
                <a:cs typeface="+mj-cs"/>
              </a:rPr>
              <a:t>Armenian </a:t>
            </a:r>
            <a:br>
              <a:rPr kumimoji="0" lang="en-US" sz="3000" b="1"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1" i="0" u="none" strike="noStrike" kern="1200" cap="none" spc="0" normalizeH="0" baseline="0" noProof="0" dirty="0">
                <a:ln>
                  <a:noFill/>
                </a:ln>
                <a:solidFill>
                  <a:prstClr val="black"/>
                </a:solidFill>
                <a:effectLst/>
                <a:uLnTx/>
                <a:uFillTx/>
                <a:latin typeface="Comic Sans MS" pitchFamily="66" charset="0"/>
                <a:ea typeface="+mj-ea"/>
                <a:cs typeface="+mj-cs"/>
              </a:rPr>
              <a:t>Dances (Part 1)</a:t>
            </a: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 </a:t>
            </a:r>
            <a:r>
              <a:rPr kumimoji="0" lang="en-US" sz="3000" b="0" i="0" u="none" strike="noStrike" kern="1200" cap="none" spc="0" normalizeH="0" baseline="0" noProof="0" dirty="0">
                <a:ln>
                  <a:noFill/>
                </a:ln>
                <a:solidFill>
                  <a:srgbClr val="FF0000"/>
                </a:solidFill>
                <a:effectLst/>
                <a:uLnTx/>
                <a:uFillTx/>
                <a:latin typeface="Comic Sans MS" pitchFamily="66" charset="0"/>
                <a:ea typeface="+mj-ea"/>
                <a:cs typeface="+mj-cs"/>
              </a:rPr>
              <a:t>5</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How many movements are in the </a:t>
            </a:r>
            <a:r>
              <a:rPr kumimoji="0" lang="en-US" sz="3000" b="1" i="0" u="none" strike="noStrike" kern="1200" cap="none" spc="0" normalizeH="0" baseline="0" noProof="0" dirty="0">
                <a:ln>
                  <a:noFill/>
                </a:ln>
                <a:solidFill>
                  <a:prstClr val="black"/>
                </a:solidFill>
                <a:effectLst/>
                <a:uLnTx/>
                <a:uFillTx/>
                <a:latin typeface="Comic Sans MS" pitchFamily="66" charset="0"/>
                <a:ea typeface="+mj-ea"/>
                <a:cs typeface="+mj-cs"/>
              </a:rPr>
              <a:t>Armenian Dances</a:t>
            </a: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 </a:t>
            </a:r>
            <a:r>
              <a:rPr kumimoji="0" lang="en-US" sz="3000" b="0" i="0" u="none" strike="noStrike" kern="1200" cap="none" spc="0" normalizeH="0" baseline="0" noProof="0" dirty="0">
                <a:ln>
                  <a:noFill/>
                </a:ln>
                <a:solidFill>
                  <a:srgbClr val="FF0000"/>
                </a:solidFill>
                <a:effectLst/>
                <a:uLnTx/>
                <a:uFillTx/>
                <a:latin typeface="Comic Sans MS" pitchFamily="66" charset="0"/>
                <a:ea typeface="+mj-ea"/>
                <a:cs typeface="+mj-cs"/>
              </a:rPr>
              <a:t>4</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What type of ensemble is made up of 20-60 musicians who play instruments from the woodwind, brass, and percussion families? </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lang="en-US" sz="3000" dirty="0">
                <a:solidFill>
                  <a:srgbClr val="FF0000"/>
                </a:solidFill>
                <a:latin typeface="Comic Sans MS" pitchFamily="66" charset="0"/>
              </a:rPr>
              <a:t>c</a:t>
            </a:r>
            <a:r>
              <a:rPr kumimoji="0" lang="en-US" sz="3000" b="0" i="0" u="none" strike="noStrike" kern="1200" cap="none" spc="0" normalizeH="0" baseline="0" noProof="0" dirty="0" err="1">
                <a:ln>
                  <a:noFill/>
                </a:ln>
                <a:solidFill>
                  <a:srgbClr val="FF0000"/>
                </a:solidFill>
                <a:effectLst/>
                <a:uLnTx/>
                <a:uFillTx/>
                <a:latin typeface="Comic Sans MS" pitchFamily="66" charset="0"/>
                <a:ea typeface="+mj-ea"/>
                <a:cs typeface="+mj-cs"/>
              </a:rPr>
              <a:t>oncert</a:t>
            </a:r>
            <a:r>
              <a:rPr kumimoji="0" lang="en-US" sz="3000" b="0" i="0" u="none" strike="noStrike" kern="1200" cap="none" spc="0" normalizeH="0" baseline="0" noProof="0" dirty="0">
                <a:ln>
                  <a:noFill/>
                </a:ln>
                <a:solidFill>
                  <a:srgbClr val="FF0000"/>
                </a:solidFill>
                <a:effectLst/>
                <a:uLnTx/>
                <a:uFillTx/>
                <a:latin typeface="Comic Sans MS" pitchFamily="66" charset="0"/>
                <a:ea typeface="+mj-ea"/>
                <a:cs typeface="+mj-cs"/>
              </a:rPr>
              <a:t> band</a:t>
            </a:r>
            <a:br>
              <a:rPr lang="en-US" sz="2700" dirty="0">
                <a:latin typeface="Comic Sans MS" pitchFamily="66" charset="0"/>
              </a:rPr>
            </a:br>
            <a:endParaRPr lang="en-US" sz="2700" b="1" dirty="0">
              <a:solidFill>
                <a:srgbClr val="FF0000"/>
              </a:solidFill>
              <a:latin typeface="Comic Sans MS" pitchFamily="66" charset="0"/>
            </a:endParaRPr>
          </a:p>
        </p:txBody>
      </p:sp>
    </p:spTree>
    <p:extLst>
      <p:ext uri="{BB962C8B-B14F-4D97-AF65-F5344CB8AC3E}">
        <p14:creationId xmlns:p14="http://schemas.microsoft.com/office/powerpoint/2010/main" val="27284914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381000"/>
            <a:ext cx="8305800" cy="5791200"/>
          </a:xfrm>
        </p:spPr>
        <p:txBody>
          <a:bodyPr>
            <a:normAutofit fontScale="90000"/>
          </a:bodyPr>
          <a:lstStyle/>
          <a:p>
            <a:pPr lvl="0" algn="l"/>
            <a:r>
              <a:rPr lang="en-US" sz="4000" b="1" dirty="0">
                <a:latin typeface="Comic Sans MS" pitchFamily="66" charset="0"/>
              </a:rPr>
              <a:t>Rossini</a:t>
            </a:r>
            <a:br>
              <a:rPr lang="en-US" sz="2700" i="1" dirty="0">
                <a:latin typeface="Comic Sans MS" pitchFamily="66" charset="0"/>
              </a:rPr>
            </a:br>
            <a:r>
              <a:rPr lang="en-US" sz="2700" i="1" dirty="0">
                <a:latin typeface="Comic Sans MS" pitchFamily="66" charset="0"/>
              </a:rPr>
              <a:t> </a:t>
            </a:r>
            <a:br>
              <a:rPr lang="en-US" sz="3000" i="1" dirty="0">
                <a:latin typeface="Comic Sans MS" pitchFamily="66" charset="0"/>
              </a:rPr>
            </a:br>
            <a:r>
              <a:rPr lang="en-US" sz="3000" dirty="0">
                <a:latin typeface="Comic Sans MS" pitchFamily="66" charset="0"/>
              </a:rPr>
              <a:t>What is the term for a piece of music </a:t>
            </a:r>
            <a:br>
              <a:rPr lang="en-US" sz="3000" dirty="0">
                <a:latin typeface="Comic Sans MS" pitchFamily="66" charset="0"/>
              </a:rPr>
            </a:br>
            <a:r>
              <a:rPr lang="en-US" sz="3000" dirty="0">
                <a:latin typeface="Comic Sans MS" pitchFamily="66" charset="0"/>
              </a:rPr>
              <a:t>written for three singers or instruments?</a:t>
            </a:r>
            <a:br>
              <a:rPr lang="en-US" sz="3000" i="1" dirty="0">
                <a:latin typeface="Comic Sans MS" pitchFamily="66" charset="0"/>
              </a:rPr>
            </a:br>
            <a:br>
              <a:rPr lang="en-US" sz="3000" i="1" dirty="0">
                <a:latin typeface="Comic Sans MS" pitchFamily="66" charset="0"/>
              </a:rPr>
            </a:br>
            <a:br>
              <a:rPr lang="en-US" sz="3000" i="1" dirty="0">
                <a:latin typeface="Comic Sans MS" pitchFamily="66" charset="0"/>
              </a:rPr>
            </a:br>
            <a:r>
              <a:rPr lang="en-US" sz="3000" dirty="0">
                <a:latin typeface="Comic Sans MS" pitchFamily="66" charset="0"/>
              </a:rPr>
              <a:t>What type of comic opera is written about common people with ordinary problems, in everyday settings?</a:t>
            </a:r>
            <a:br>
              <a:rPr lang="en-US" sz="3000" i="1" dirty="0">
                <a:latin typeface="Comic Sans MS" pitchFamily="66" charset="0"/>
              </a:rPr>
            </a:br>
            <a:br>
              <a:rPr lang="en-US" sz="3000" i="1" dirty="0">
                <a:latin typeface="Comic Sans MS" pitchFamily="66" charset="0"/>
              </a:rPr>
            </a:br>
            <a:br>
              <a:rPr lang="en-US" sz="3000" i="1" dirty="0">
                <a:latin typeface="Comic Sans MS" pitchFamily="66" charset="0"/>
              </a:rPr>
            </a:br>
            <a:r>
              <a:rPr lang="en-US" sz="3000" dirty="0">
                <a:latin typeface="Comic Sans MS" pitchFamily="66" charset="0"/>
              </a:rPr>
              <a:t>What Italian term means “tied together” and indicates that notes are smooth and connected?</a:t>
            </a:r>
            <a:endParaRPr lang="en-US" sz="3000" b="1" i="1" dirty="0">
              <a:solidFill>
                <a:srgbClr val="FF0000"/>
              </a:solidFill>
              <a:latin typeface="Comic Sans MS" pitchFamily="66" charset="0"/>
            </a:endParaRPr>
          </a:p>
        </p:txBody>
      </p:sp>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304800"/>
            <a:ext cx="8305800" cy="6248400"/>
          </a:xfrm>
        </p:spPr>
        <p:txBody>
          <a:bodyPr>
            <a:normAutofit fontScale="90000"/>
          </a:bodyPr>
          <a:lstStyle/>
          <a:p>
            <a:pPr algn="l"/>
            <a:r>
              <a:rPr lang="en-US" sz="4000" b="1" dirty="0">
                <a:latin typeface="Comic Sans MS" pitchFamily="66" charset="0"/>
              </a:rPr>
              <a:t>Bach</a:t>
            </a:r>
            <a:br>
              <a:rPr lang="en-US" sz="2700" dirty="0">
                <a:latin typeface="Comic Sans MS" pitchFamily="66" charset="0"/>
              </a:rPr>
            </a:br>
            <a:r>
              <a:rPr lang="en-US" sz="2700" dirty="0">
                <a:latin typeface="Comic Sans MS" pitchFamily="66" charset="0"/>
              </a:rPr>
              <a:t> </a:t>
            </a:r>
            <a:br>
              <a:rPr lang="en-US" sz="2700" dirty="0">
                <a:latin typeface="Comic Sans MS" pitchFamily="66" charset="0"/>
              </a:rPr>
            </a:br>
            <a:r>
              <a:rPr lang="en-US" sz="3000" dirty="0">
                <a:latin typeface="Comic Sans MS" pitchFamily="66" charset="0"/>
              </a:rPr>
              <a:t>What is the term for a system of tuning developed in the late 1600s, which allows </a:t>
            </a:r>
            <a:br>
              <a:rPr lang="en-US" sz="3000" dirty="0">
                <a:latin typeface="Comic Sans MS" pitchFamily="66" charset="0"/>
              </a:rPr>
            </a:br>
            <a:r>
              <a:rPr lang="en-US" sz="3000" dirty="0">
                <a:latin typeface="Comic Sans MS" pitchFamily="66" charset="0"/>
              </a:rPr>
              <a:t>a keyboard instrument to sound in tune in </a:t>
            </a:r>
            <a:br>
              <a:rPr lang="en-US" sz="3000" dirty="0">
                <a:latin typeface="Comic Sans MS" pitchFamily="66" charset="0"/>
              </a:rPr>
            </a:br>
            <a:r>
              <a:rPr lang="en-US" sz="3000" dirty="0">
                <a:latin typeface="Comic Sans MS" pitchFamily="66" charset="0"/>
              </a:rPr>
              <a:t>every key? </a:t>
            </a:r>
            <a:br>
              <a:rPr lang="en-US" sz="2700" dirty="0">
                <a:latin typeface="Comic Sans MS" pitchFamily="66" charset="0"/>
              </a:rPr>
            </a:br>
            <a:br>
              <a:rPr lang="en-US" sz="2700" dirty="0">
                <a:latin typeface="Comic Sans MS" pitchFamily="66" charset="0"/>
              </a:rPr>
            </a:br>
            <a:br>
              <a:rPr lang="en-US" sz="2700" dirty="0">
                <a:latin typeface="Comic Sans MS" pitchFamily="66" charset="0"/>
              </a:rPr>
            </a:br>
            <a:r>
              <a:rPr lang="en-US" sz="3000" dirty="0">
                <a:latin typeface="Comic Sans MS" pitchFamily="66" charset="0"/>
              </a:rPr>
              <a:t>What was the main keyboard instrument in Renaissance and Baroque music (from about </a:t>
            </a:r>
            <a:br>
              <a:rPr lang="en-US" sz="3000" dirty="0">
                <a:latin typeface="Comic Sans MS" pitchFamily="66" charset="0"/>
              </a:rPr>
            </a:br>
            <a:r>
              <a:rPr lang="en-US" sz="3000" dirty="0">
                <a:latin typeface="Comic Sans MS" pitchFamily="66" charset="0"/>
              </a:rPr>
              <a:t>1400-1750)?</a:t>
            </a:r>
            <a:br>
              <a:rPr lang="en-US" sz="2700" dirty="0">
                <a:latin typeface="Comic Sans MS" pitchFamily="66" charset="0"/>
              </a:rPr>
            </a:br>
            <a:br>
              <a:rPr lang="en-US" sz="2700" dirty="0">
                <a:latin typeface="Comic Sans MS" pitchFamily="66" charset="0"/>
              </a:rPr>
            </a:br>
            <a:br>
              <a:rPr lang="en-US" sz="2700" dirty="0">
                <a:latin typeface="Comic Sans MS" pitchFamily="66" charset="0"/>
              </a:rPr>
            </a:br>
            <a:r>
              <a:rPr lang="en-US" sz="3000" dirty="0">
                <a:latin typeface="Comic Sans MS" pitchFamily="66" charset="0"/>
              </a:rPr>
              <a:t>What solo instrument is featured in </a:t>
            </a:r>
            <a:r>
              <a:rPr lang="en-US" sz="3000" b="1" dirty="0">
                <a:latin typeface="Comic Sans MS" pitchFamily="66" charset="0"/>
              </a:rPr>
              <a:t>The Well-Tempered Clavier, Book 1</a:t>
            </a:r>
            <a:r>
              <a:rPr lang="en-US" sz="3000" dirty="0">
                <a:latin typeface="Comic Sans MS" pitchFamily="66" charset="0"/>
              </a:rPr>
              <a:t>: Prelude No. 1?</a:t>
            </a:r>
            <a:endParaRPr lang="en-US" sz="3000" b="1" dirty="0">
              <a:solidFill>
                <a:srgbClr val="FF0000"/>
              </a:solidFill>
              <a:latin typeface="Comic Sans MS" pitchFamily="66" charset="0"/>
            </a:endParaRPr>
          </a:p>
        </p:txBody>
      </p:sp>
      <p:grpSp>
        <p:nvGrpSpPr>
          <p:cNvPr id="3" name="Group 71"/>
          <p:cNvGrpSpPr/>
          <p:nvPr/>
        </p:nvGrpSpPr>
        <p:grpSpPr>
          <a:xfrm>
            <a:off x="7326313" y="231775"/>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0F5FA"/>
        </a:solidFill>
        <a:effectLst/>
      </p:bgPr>
    </p:bg>
    <p:spTree>
      <p:nvGrpSpPr>
        <p:cNvPr id="1" name=""/>
        <p:cNvGrpSpPr/>
        <p:nvPr/>
      </p:nvGrpSpPr>
      <p:grpSpPr>
        <a:xfrm>
          <a:off x="0" y="0"/>
          <a:ext cx="0" cy="0"/>
          <a:chOff x="0" y="0"/>
          <a:chExt cx="0" cy="0"/>
        </a:xfrm>
      </p:grpSpPr>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
        <p:nvSpPr>
          <p:cNvPr id="9" name="Title 1"/>
          <p:cNvSpPr>
            <a:spLocks noGrp="1"/>
          </p:cNvSpPr>
          <p:nvPr>
            <p:ph type="ctrTitle"/>
          </p:nvPr>
        </p:nvSpPr>
        <p:spPr>
          <a:xfrm>
            <a:off x="381000" y="609600"/>
            <a:ext cx="8305800" cy="5791200"/>
          </a:xfrm>
        </p:spPr>
        <p:txBody>
          <a:bodyPr>
            <a:normAutofit fontScale="90000"/>
          </a:bodyPr>
          <a:lstStyle/>
          <a:p>
            <a:pPr lvl="0" algn="l"/>
            <a:r>
              <a:rPr kumimoji="0" lang="en-US" sz="4000" b="1" i="0" u="none" strike="noStrike" kern="1200" cap="none" spc="0" normalizeH="0" baseline="0" noProof="0" dirty="0">
                <a:ln>
                  <a:noFill/>
                </a:ln>
                <a:solidFill>
                  <a:prstClr val="black"/>
                </a:solidFill>
                <a:effectLst/>
                <a:uLnTx/>
                <a:uFillTx/>
                <a:latin typeface="Comic Sans MS" pitchFamily="66" charset="0"/>
                <a:ea typeface="+mj-ea"/>
                <a:cs typeface="+mj-cs"/>
              </a:rPr>
              <a:t>Rossini</a:t>
            </a:r>
            <a:br>
              <a:rPr kumimoji="0" lang="en-US" sz="2400" b="0" i="1"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1" u="none" strike="noStrike" kern="1200" cap="none" spc="0" normalizeH="0" baseline="0" noProof="0" dirty="0">
                <a:ln>
                  <a:noFill/>
                </a:ln>
                <a:solidFill>
                  <a:prstClr val="black"/>
                </a:solidFill>
                <a:effectLst/>
                <a:uLnTx/>
                <a:uFillTx/>
                <a:latin typeface="Comic Sans MS" pitchFamily="66" charset="0"/>
                <a:ea typeface="+mj-ea"/>
                <a:cs typeface="+mj-cs"/>
              </a:rPr>
              <a:t> </a:t>
            </a:r>
            <a:br>
              <a:rPr kumimoji="0" lang="en-US" sz="3000" b="0" i="1"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What is the term for a piece of music </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written for three singers or instruments?</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srgbClr val="FF0000"/>
                </a:solidFill>
                <a:effectLst/>
                <a:uLnTx/>
                <a:uFillTx/>
                <a:latin typeface="Comic Sans MS" pitchFamily="66" charset="0"/>
                <a:ea typeface="+mj-ea"/>
                <a:cs typeface="+mj-cs"/>
              </a:rPr>
              <a:t>trio</a:t>
            </a:r>
            <a:br>
              <a:rPr kumimoji="0" lang="en-US" sz="3000" b="0" i="1"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3000" b="0" i="1"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3000" b="0" i="1"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What type of comic opera is written about common people with ordinary problems, in everyday settings? </a:t>
            </a:r>
            <a:r>
              <a:rPr lang="en-US" sz="3000" i="1" dirty="0">
                <a:solidFill>
                  <a:srgbClr val="FF0000"/>
                </a:solidFill>
                <a:latin typeface="Comic Sans MS" pitchFamily="66" charset="0"/>
              </a:rPr>
              <a:t>o</a:t>
            </a:r>
            <a:r>
              <a:rPr kumimoji="0" lang="en-US" sz="3000" b="0" i="1" u="none" strike="noStrike" kern="1200" cap="none" spc="0" normalizeH="0" baseline="0" noProof="0" dirty="0" err="1">
                <a:ln>
                  <a:noFill/>
                </a:ln>
                <a:solidFill>
                  <a:srgbClr val="FF0000"/>
                </a:solidFill>
                <a:effectLst/>
                <a:uLnTx/>
                <a:uFillTx/>
                <a:latin typeface="Comic Sans MS" pitchFamily="66" charset="0"/>
                <a:ea typeface="+mj-ea"/>
                <a:cs typeface="+mj-cs"/>
              </a:rPr>
              <a:t>pera</a:t>
            </a:r>
            <a:r>
              <a:rPr kumimoji="0" lang="en-US" sz="3000" b="0" i="1" u="none" strike="noStrike" kern="1200" cap="none" spc="0" normalizeH="0" baseline="0" noProof="0" dirty="0">
                <a:ln>
                  <a:noFill/>
                </a:ln>
                <a:solidFill>
                  <a:srgbClr val="FF0000"/>
                </a:solidFill>
                <a:effectLst/>
                <a:uLnTx/>
                <a:uFillTx/>
                <a:latin typeface="Comic Sans MS" pitchFamily="66" charset="0"/>
                <a:ea typeface="+mj-ea"/>
                <a:cs typeface="+mj-cs"/>
              </a:rPr>
              <a:t> buffa</a:t>
            </a:r>
            <a:br>
              <a:rPr kumimoji="0" lang="en-US" sz="3000" b="0" i="1"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3000" b="0" i="1"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3000" b="0" i="1"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What Italian term means “tied together” and indicates that notes are smooth and connected?</a:t>
            </a:r>
            <a:r>
              <a:rPr kumimoji="0" lang="en-US" sz="3000" b="0" i="1" u="none" strike="noStrike" kern="1200" cap="none" spc="0" normalizeH="0" baseline="0" noProof="0" dirty="0">
                <a:ln>
                  <a:noFill/>
                </a:ln>
                <a:solidFill>
                  <a:prstClr val="black"/>
                </a:solidFill>
                <a:effectLst/>
                <a:uLnTx/>
                <a:uFillTx/>
                <a:latin typeface="Comic Sans MS" pitchFamily="66" charset="0"/>
                <a:ea typeface="+mj-ea"/>
                <a:cs typeface="+mj-cs"/>
              </a:rPr>
              <a:t> </a:t>
            </a:r>
            <a:r>
              <a:rPr kumimoji="0" lang="en-US" sz="3000" b="0" i="1" u="none" strike="noStrike" kern="1200" cap="none" spc="0" normalizeH="0" baseline="0" noProof="0" dirty="0">
                <a:ln>
                  <a:noFill/>
                </a:ln>
                <a:solidFill>
                  <a:srgbClr val="FF0000"/>
                </a:solidFill>
                <a:effectLst/>
                <a:uLnTx/>
                <a:uFillTx/>
                <a:latin typeface="Comic Sans MS" pitchFamily="66" charset="0"/>
                <a:ea typeface="+mj-ea"/>
                <a:cs typeface="+mj-cs"/>
              </a:rPr>
              <a:t>legato</a:t>
            </a:r>
            <a:endParaRPr lang="en-US" sz="3000" b="1" i="1" dirty="0">
              <a:solidFill>
                <a:srgbClr val="FF0000"/>
              </a:solidFill>
              <a:latin typeface="Comic Sans MS" pitchFamily="66" charset="0"/>
            </a:endParaRPr>
          </a:p>
        </p:txBody>
      </p:sp>
    </p:spTree>
    <p:extLst>
      <p:ext uri="{BB962C8B-B14F-4D97-AF65-F5344CB8AC3E}">
        <p14:creationId xmlns:p14="http://schemas.microsoft.com/office/powerpoint/2010/main" val="5889046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381000"/>
            <a:ext cx="8305800" cy="5715000"/>
          </a:xfrm>
        </p:spPr>
        <p:txBody>
          <a:bodyPr>
            <a:normAutofit fontScale="90000"/>
          </a:bodyPr>
          <a:lstStyle/>
          <a:p>
            <a:pPr lvl="0" algn="l"/>
            <a:r>
              <a:rPr lang="en-US" sz="3600" b="1" dirty="0">
                <a:latin typeface="Comic Sans MS" pitchFamily="66" charset="0"/>
              </a:rPr>
              <a:t>Verdi</a:t>
            </a:r>
            <a:br>
              <a:rPr lang="en-US" sz="2700" dirty="0">
                <a:latin typeface="Comic Sans MS" pitchFamily="66" charset="0"/>
              </a:rPr>
            </a:br>
            <a:r>
              <a:rPr lang="en-US" sz="3000" dirty="0">
                <a:latin typeface="Comic Sans MS" pitchFamily="66" charset="0"/>
              </a:rPr>
              <a:t> </a:t>
            </a:r>
            <a:br>
              <a:rPr lang="en-US" sz="3000" dirty="0">
                <a:latin typeface="Comic Sans MS" pitchFamily="66" charset="0"/>
              </a:rPr>
            </a:br>
            <a:r>
              <a:rPr lang="en-US" sz="3000" dirty="0">
                <a:latin typeface="Comic Sans MS" pitchFamily="66" charset="0"/>
              </a:rPr>
              <a:t>What is the name a composition for choir </a:t>
            </a:r>
            <a:br>
              <a:rPr lang="en-US" sz="3000" dirty="0">
                <a:latin typeface="Comic Sans MS" pitchFamily="66" charset="0"/>
              </a:rPr>
            </a:br>
            <a:r>
              <a:rPr lang="en-US" sz="3000" dirty="0">
                <a:latin typeface="Comic Sans MS" pitchFamily="66" charset="0"/>
              </a:rPr>
              <a:t>and orchestra written to honor someone </a:t>
            </a:r>
            <a:br>
              <a:rPr lang="en-US" sz="3000" dirty="0">
                <a:latin typeface="Comic Sans MS" pitchFamily="66" charset="0"/>
              </a:rPr>
            </a:br>
            <a:r>
              <a:rPr lang="en-US" sz="3000" dirty="0">
                <a:latin typeface="Comic Sans MS" pitchFamily="66" charset="0"/>
              </a:rPr>
              <a:t>who has died?</a:t>
            </a:r>
            <a:br>
              <a:rPr lang="en-US" sz="3000" dirty="0">
                <a:latin typeface="Comic Sans MS" pitchFamily="66" charset="0"/>
              </a:rPr>
            </a:br>
            <a:br>
              <a:rPr lang="en-US" sz="3000" dirty="0">
                <a:latin typeface="Comic Sans MS" pitchFamily="66" charset="0"/>
              </a:rPr>
            </a:br>
            <a:br>
              <a:rPr lang="en-US" sz="3000" dirty="0">
                <a:latin typeface="Comic Sans MS" pitchFamily="66" charset="0"/>
              </a:rPr>
            </a:br>
            <a:r>
              <a:rPr lang="en-US" sz="3000" dirty="0">
                <a:latin typeface="Comic Sans MS" pitchFamily="66" charset="0"/>
              </a:rPr>
              <a:t>What nationality was Verdi?</a:t>
            </a:r>
            <a:br>
              <a:rPr lang="en-US" sz="3000" dirty="0">
                <a:latin typeface="Comic Sans MS" pitchFamily="66" charset="0"/>
              </a:rPr>
            </a:br>
            <a:br>
              <a:rPr lang="en-US" sz="3000" dirty="0"/>
            </a:br>
            <a:br>
              <a:rPr lang="en-US" sz="3000" dirty="0">
                <a:latin typeface="Comic Sans MS" pitchFamily="66" charset="0"/>
              </a:rPr>
            </a:br>
            <a:r>
              <a:rPr lang="en-US" sz="3000" dirty="0">
                <a:latin typeface="Comic Sans MS" pitchFamily="66" charset="0"/>
              </a:rPr>
              <a:t>What is the term for a female voice between soprano and alto?</a:t>
            </a:r>
            <a:br>
              <a:rPr lang="en-US" sz="2700" dirty="0">
                <a:solidFill>
                  <a:srgbClr val="FF0000"/>
                </a:solidFill>
                <a:latin typeface="Comic Sans MS" pitchFamily="66" charset="0"/>
              </a:rPr>
            </a:br>
            <a:endParaRPr lang="en-US" sz="2700" b="1" dirty="0">
              <a:solidFill>
                <a:srgbClr val="FF0000"/>
              </a:solidFill>
              <a:latin typeface="Comic Sans MS" pitchFamily="66" charset="0"/>
            </a:endParaRPr>
          </a:p>
        </p:txBody>
      </p:sp>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Tree>
    <p:extLst>
      <p:ext uri="{BB962C8B-B14F-4D97-AF65-F5344CB8AC3E}">
        <p14:creationId xmlns:p14="http://schemas.microsoft.com/office/powerpoint/2010/main" val="26482322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0F5FA"/>
        </a:solidFill>
        <a:effectLst/>
      </p:bgPr>
    </p:bg>
    <p:spTree>
      <p:nvGrpSpPr>
        <p:cNvPr id="1" name=""/>
        <p:cNvGrpSpPr/>
        <p:nvPr/>
      </p:nvGrpSpPr>
      <p:grpSpPr>
        <a:xfrm>
          <a:off x="0" y="0"/>
          <a:ext cx="0" cy="0"/>
          <a:chOff x="0" y="0"/>
          <a:chExt cx="0" cy="0"/>
        </a:xfrm>
      </p:grpSpPr>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
        <p:nvSpPr>
          <p:cNvPr id="9" name="Title 1"/>
          <p:cNvSpPr>
            <a:spLocks noGrp="1"/>
          </p:cNvSpPr>
          <p:nvPr>
            <p:ph type="ctrTitle"/>
          </p:nvPr>
        </p:nvSpPr>
        <p:spPr>
          <a:xfrm>
            <a:off x="381000" y="381000"/>
            <a:ext cx="8305800" cy="5715000"/>
          </a:xfrm>
        </p:spPr>
        <p:txBody>
          <a:bodyPr>
            <a:normAutofit/>
          </a:bodyPr>
          <a:lstStyle/>
          <a:p>
            <a:pPr lvl="0" algn="l"/>
            <a:r>
              <a:rPr kumimoji="0" lang="en-US" sz="3200" b="1" i="0" u="none" strike="noStrike" kern="1200" cap="none" spc="0" normalizeH="0" baseline="0" noProof="0" dirty="0">
                <a:ln>
                  <a:noFill/>
                </a:ln>
                <a:solidFill>
                  <a:prstClr val="black"/>
                </a:solidFill>
                <a:effectLst/>
                <a:uLnTx/>
                <a:uFillTx/>
                <a:latin typeface="Comic Sans MS" pitchFamily="66" charset="0"/>
                <a:ea typeface="+mj-ea"/>
                <a:cs typeface="+mj-cs"/>
              </a:rPr>
              <a:t>Verdi</a:t>
            </a:r>
            <a:br>
              <a:rPr kumimoji="0" lang="en-US" sz="24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 </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What is the name a composition for choir </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and orchestra written to honor someone </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who has died? </a:t>
            </a:r>
            <a:r>
              <a:rPr kumimoji="0" lang="en-US" sz="2700" b="0" i="0" u="none" strike="noStrike" kern="1200" cap="none" spc="0" normalizeH="0" baseline="0" noProof="0" dirty="0">
                <a:ln>
                  <a:noFill/>
                </a:ln>
                <a:solidFill>
                  <a:srgbClr val="FF0000"/>
                </a:solidFill>
                <a:effectLst/>
                <a:uLnTx/>
                <a:uFillTx/>
                <a:latin typeface="Comic Sans MS" pitchFamily="66" charset="0"/>
                <a:ea typeface="+mj-ea"/>
                <a:cs typeface="+mj-cs"/>
              </a:rPr>
              <a:t>Requiem</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What nationality was Verdi? </a:t>
            </a:r>
            <a:r>
              <a:rPr kumimoji="0" lang="en-US" sz="2700" b="0" i="0" u="none" strike="noStrike" kern="1200" cap="none" spc="0" normalizeH="0" baseline="0" noProof="0" dirty="0">
                <a:ln>
                  <a:noFill/>
                </a:ln>
                <a:solidFill>
                  <a:srgbClr val="FF0000"/>
                </a:solidFill>
                <a:effectLst/>
                <a:uLnTx/>
                <a:uFillTx/>
                <a:latin typeface="Comic Sans MS" pitchFamily="66" charset="0"/>
                <a:ea typeface="+mj-ea"/>
                <a:cs typeface="+mj-cs"/>
              </a:rPr>
              <a:t>Italian</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2700" b="0" i="0" u="none" strike="noStrike" kern="1200" cap="none" spc="0" normalizeH="0" baseline="0" noProof="0" dirty="0">
                <a:ln>
                  <a:noFill/>
                </a:ln>
                <a:solidFill>
                  <a:prstClr val="black"/>
                </a:solidFill>
                <a:effectLst/>
                <a:uLnTx/>
                <a:uFillTx/>
                <a:latin typeface="Calibri"/>
                <a:ea typeface="+mj-ea"/>
                <a:cs typeface="+mj-cs"/>
              </a:rPr>
            </a:b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What is the term for a female voice between soprano and alto? </a:t>
            </a:r>
            <a:r>
              <a:rPr lang="en-US" sz="2700" dirty="0">
                <a:solidFill>
                  <a:srgbClr val="FF0000"/>
                </a:solidFill>
                <a:latin typeface="Comic Sans MS" pitchFamily="66" charset="0"/>
              </a:rPr>
              <a:t>m</a:t>
            </a:r>
            <a:r>
              <a:rPr kumimoji="0" lang="en-US" sz="2700" b="0" i="0" u="none" strike="noStrike" kern="1200" cap="none" spc="0" normalizeH="0" baseline="0" noProof="0" dirty="0" err="1">
                <a:ln>
                  <a:noFill/>
                </a:ln>
                <a:solidFill>
                  <a:srgbClr val="FF0000"/>
                </a:solidFill>
                <a:effectLst/>
                <a:uLnTx/>
                <a:uFillTx/>
                <a:latin typeface="Comic Sans MS" pitchFamily="66" charset="0"/>
                <a:ea typeface="+mj-ea"/>
                <a:cs typeface="+mj-cs"/>
              </a:rPr>
              <a:t>ezzo</a:t>
            </a:r>
            <a:r>
              <a:rPr kumimoji="0" lang="en-US" sz="2700" b="0" i="0" u="none" strike="noStrike" kern="1200" cap="none" spc="0" normalizeH="0" baseline="0" noProof="0" dirty="0">
                <a:ln>
                  <a:noFill/>
                </a:ln>
                <a:solidFill>
                  <a:srgbClr val="FF0000"/>
                </a:solidFill>
                <a:effectLst/>
                <a:uLnTx/>
                <a:uFillTx/>
                <a:latin typeface="Comic Sans MS" pitchFamily="66" charset="0"/>
                <a:ea typeface="+mj-ea"/>
                <a:cs typeface="+mj-cs"/>
              </a:rPr>
              <a:t>-soprano</a:t>
            </a:r>
            <a:endParaRPr lang="en-US" sz="2700" b="1" dirty="0">
              <a:solidFill>
                <a:srgbClr val="FF0000"/>
              </a:solidFill>
              <a:latin typeface="Comic Sans MS" pitchFamily="66" charset="0"/>
            </a:endParaRPr>
          </a:p>
        </p:txBody>
      </p:sp>
    </p:spTree>
    <p:extLst>
      <p:ext uri="{BB962C8B-B14F-4D97-AF65-F5344CB8AC3E}">
        <p14:creationId xmlns:p14="http://schemas.microsoft.com/office/powerpoint/2010/main" val="35552524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81000" y="381000"/>
            <a:ext cx="8305800" cy="5715000"/>
          </a:xfrm>
        </p:spPr>
        <p:txBody>
          <a:bodyPr>
            <a:normAutofit/>
          </a:bodyPr>
          <a:lstStyle/>
          <a:p>
            <a:pPr algn="l"/>
            <a:r>
              <a:rPr lang="en-US" sz="3600" b="1" dirty="0">
                <a:latin typeface="Comic Sans MS" pitchFamily="66" charset="0"/>
              </a:rPr>
              <a:t>Vivaldi</a:t>
            </a:r>
            <a:br>
              <a:rPr lang="en-US" sz="2700" dirty="0">
                <a:latin typeface="Comic Sans MS" pitchFamily="66" charset="0"/>
              </a:rPr>
            </a:br>
            <a:r>
              <a:rPr lang="en-US" sz="2700" dirty="0">
                <a:latin typeface="Comic Sans MS" pitchFamily="66" charset="0"/>
              </a:rPr>
              <a:t> </a:t>
            </a:r>
            <a:br>
              <a:rPr lang="en-US" sz="2700" dirty="0">
                <a:latin typeface="Comic Sans MS" pitchFamily="66" charset="0"/>
              </a:rPr>
            </a:br>
            <a:r>
              <a:rPr lang="en-US" sz="2700" dirty="0">
                <a:latin typeface="Comic Sans MS" pitchFamily="66" charset="0"/>
              </a:rPr>
              <a:t>What is the term for a few musicians </a:t>
            </a:r>
            <a:br>
              <a:rPr lang="en-US" sz="2700" dirty="0">
                <a:latin typeface="Comic Sans MS" pitchFamily="66" charset="0"/>
              </a:rPr>
            </a:br>
            <a:r>
              <a:rPr lang="en-US" sz="2700" dirty="0">
                <a:latin typeface="Comic Sans MS" pitchFamily="66" charset="0"/>
              </a:rPr>
              <a:t>who play in a room (chamber) or small hall?</a:t>
            </a:r>
            <a:br>
              <a:rPr lang="en-US" sz="2700" dirty="0">
                <a:latin typeface="Comic Sans MS" pitchFamily="66" charset="0"/>
              </a:rPr>
            </a:br>
            <a:r>
              <a:rPr lang="en-US" sz="2700" dirty="0"/>
              <a:t> </a:t>
            </a:r>
            <a:br>
              <a:rPr lang="en-US" sz="2700" dirty="0">
                <a:latin typeface="Comic Sans MS" pitchFamily="66" charset="0"/>
              </a:rPr>
            </a:br>
            <a:br>
              <a:rPr lang="en-US" sz="2700" dirty="0">
                <a:latin typeface="Comic Sans MS" pitchFamily="66" charset="0"/>
              </a:rPr>
            </a:br>
            <a:r>
              <a:rPr lang="en-US" sz="2700" dirty="0">
                <a:latin typeface="Comic Sans MS" pitchFamily="66" charset="0"/>
              </a:rPr>
              <a:t>What is the term for a composition, usually in three parts or movements, for solo instrument(s) and orchestra?</a:t>
            </a:r>
            <a:br>
              <a:rPr lang="en-US" sz="2700" dirty="0">
                <a:latin typeface="Comic Sans MS" pitchFamily="66" charset="0"/>
              </a:rPr>
            </a:br>
            <a:br>
              <a:rPr lang="en-US" sz="2700" dirty="0">
                <a:latin typeface="Comic Sans MS" pitchFamily="66" charset="0"/>
              </a:rPr>
            </a:br>
            <a:br>
              <a:rPr lang="en-US" sz="2700" dirty="0">
                <a:latin typeface="Comic Sans MS" pitchFamily="66" charset="0"/>
              </a:rPr>
            </a:br>
            <a:r>
              <a:rPr lang="en-US" sz="2700" dirty="0">
                <a:latin typeface="Comic Sans MS" pitchFamily="66" charset="0"/>
              </a:rPr>
              <a:t>What is the Italian term for a theme that returns throughout a piece of music? </a:t>
            </a:r>
            <a:endParaRPr lang="en-US" sz="2700" b="1" dirty="0">
              <a:solidFill>
                <a:srgbClr val="FF0000"/>
              </a:solidFill>
              <a:latin typeface="Comic Sans MS" pitchFamily="66" charset="0"/>
            </a:endParaRPr>
          </a:p>
        </p:txBody>
      </p:sp>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Tree>
    <p:extLst>
      <p:ext uri="{BB962C8B-B14F-4D97-AF65-F5344CB8AC3E}">
        <p14:creationId xmlns:p14="http://schemas.microsoft.com/office/powerpoint/2010/main" val="26858859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0F5FA"/>
        </a:solidFill>
        <a:effectLst/>
      </p:bgPr>
    </p:bg>
    <p:spTree>
      <p:nvGrpSpPr>
        <p:cNvPr id="1" name=""/>
        <p:cNvGrpSpPr/>
        <p:nvPr/>
      </p:nvGrpSpPr>
      <p:grpSpPr>
        <a:xfrm>
          <a:off x="0" y="0"/>
          <a:ext cx="0" cy="0"/>
          <a:chOff x="0" y="0"/>
          <a:chExt cx="0" cy="0"/>
        </a:xfrm>
      </p:grpSpPr>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
        <p:nvSpPr>
          <p:cNvPr id="9" name="Title 1"/>
          <p:cNvSpPr>
            <a:spLocks noGrp="1"/>
          </p:cNvSpPr>
          <p:nvPr>
            <p:ph type="ctrTitle"/>
          </p:nvPr>
        </p:nvSpPr>
        <p:spPr>
          <a:xfrm>
            <a:off x="381000" y="381000"/>
            <a:ext cx="8305800" cy="5715000"/>
          </a:xfrm>
        </p:spPr>
        <p:txBody>
          <a:bodyPr>
            <a:normAutofit fontScale="90000"/>
          </a:bodyPr>
          <a:lstStyle/>
          <a:p>
            <a:pPr algn="l"/>
            <a:r>
              <a:rPr kumimoji="0" lang="en-US" sz="3600" b="1" i="0" u="none" strike="noStrike" kern="1200" cap="none" spc="0" normalizeH="0" baseline="0" noProof="0" dirty="0">
                <a:ln>
                  <a:noFill/>
                </a:ln>
                <a:solidFill>
                  <a:prstClr val="black"/>
                </a:solidFill>
                <a:effectLst/>
                <a:uLnTx/>
                <a:uFillTx/>
                <a:latin typeface="Comic Sans MS" pitchFamily="66" charset="0"/>
                <a:ea typeface="+mj-ea"/>
                <a:cs typeface="+mj-cs"/>
              </a:rPr>
              <a:t>Vivaldi</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 </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What is the term for a few musicians </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who play in a room (chamber) or small hall?</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lang="en-US" sz="3000" dirty="0">
                <a:solidFill>
                  <a:srgbClr val="FF0000"/>
                </a:solidFill>
                <a:latin typeface="Comic Sans MS" pitchFamily="66" charset="0"/>
              </a:rPr>
              <a:t>c</a:t>
            </a:r>
            <a:r>
              <a:rPr kumimoji="0" lang="en-US" sz="3000" b="0" i="0" u="none" strike="noStrike" kern="1200" cap="none" spc="0" normalizeH="0" baseline="0" noProof="0" dirty="0" err="1">
                <a:ln>
                  <a:noFill/>
                </a:ln>
                <a:solidFill>
                  <a:srgbClr val="FF0000"/>
                </a:solidFill>
                <a:effectLst/>
                <a:uLnTx/>
                <a:uFillTx/>
                <a:latin typeface="Comic Sans MS" pitchFamily="66" charset="0"/>
                <a:ea typeface="+mj-ea"/>
                <a:cs typeface="+mj-cs"/>
              </a:rPr>
              <a:t>hamber</a:t>
            </a:r>
            <a:r>
              <a:rPr kumimoji="0" lang="en-US" sz="3000" b="0" i="0" u="none" strike="noStrike" kern="1200" cap="none" spc="0" normalizeH="0" baseline="0" noProof="0" dirty="0">
                <a:ln>
                  <a:noFill/>
                </a:ln>
                <a:solidFill>
                  <a:srgbClr val="FF0000"/>
                </a:solidFill>
                <a:effectLst/>
                <a:uLnTx/>
                <a:uFillTx/>
                <a:latin typeface="Comic Sans MS" pitchFamily="66" charset="0"/>
                <a:ea typeface="+mj-ea"/>
                <a:cs typeface="+mj-cs"/>
              </a:rPr>
              <a:t> orchestra</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alibri"/>
                <a:ea typeface="+mj-ea"/>
                <a:cs typeface="+mj-cs"/>
              </a:rPr>
              <a:t> </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What is the term for a composition, usually in three parts or movements, for solo instrument(s) and orchestra? </a:t>
            </a:r>
            <a:r>
              <a:rPr kumimoji="0" lang="en-US" sz="3000" b="0" i="0" u="none" strike="noStrike" kern="1200" cap="none" spc="0" normalizeH="0" baseline="0" noProof="0" dirty="0">
                <a:ln>
                  <a:noFill/>
                </a:ln>
                <a:solidFill>
                  <a:srgbClr val="FF0000"/>
                </a:solidFill>
                <a:effectLst/>
                <a:uLnTx/>
                <a:uFillTx/>
                <a:latin typeface="Comic Sans MS" pitchFamily="66" charset="0"/>
                <a:ea typeface="+mj-ea"/>
                <a:cs typeface="+mj-cs"/>
              </a:rPr>
              <a:t>concerto</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What is the Italian term for a theme that returns throughout a piece of music? </a:t>
            </a:r>
            <a:r>
              <a:rPr kumimoji="0" lang="en-US" sz="3000" b="0" i="1" u="none" strike="noStrike" kern="1200" cap="none" spc="0" normalizeH="0" baseline="0" noProof="0" dirty="0">
                <a:ln>
                  <a:noFill/>
                </a:ln>
                <a:solidFill>
                  <a:srgbClr val="FF0000"/>
                </a:solidFill>
                <a:effectLst/>
                <a:uLnTx/>
                <a:uFillTx/>
                <a:latin typeface="Comic Sans MS" pitchFamily="66" charset="0"/>
                <a:ea typeface="+mj-ea"/>
                <a:cs typeface="+mj-cs"/>
              </a:rPr>
              <a:t>ritornello</a:t>
            </a:r>
            <a:endParaRPr lang="en-US" sz="3000" b="1" dirty="0">
              <a:solidFill>
                <a:srgbClr val="FF0000"/>
              </a:solidFill>
              <a:latin typeface="Comic Sans MS" pitchFamily="66" charset="0"/>
            </a:endParaRPr>
          </a:p>
        </p:txBody>
      </p:sp>
    </p:spTree>
    <p:extLst>
      <p:ext uri="{BB962C8B-B14F-4D97-AF65-F5344CB8AC3E}">
        <p14:creationId xmlns:p14="http://schemas.microsoft.com/office/powerpoint/2010/main" val="9586365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533400"/>
            <a:ext cx="8305800" cy="5715000"/>
          </a:xfrm>
        </p:spPr>
        <p:txBody>
          <a:bodyPr>
            <a:normAutofit fontScale="90000"/>
          </a:bodyPr>
          <a:lstStyle/>
          <a:p>
            <a:pPr lvl="0" algn="l"/>
            <a:r>
              <a:rPr lang="en-US" sz="3600" b="1" dirty="0" err="1">
                <a:latin typeface="Comic Sans MS" pitchFamily="66" charset="0"/>
              </a:rPr>
              <a:t>Dvořák</a:t>
            </a:r>
            <a:br>
              <a:rPr lang="en-US" sz="2700" dirty="0">
                <a:latin typeface="Comic Sans MS" pitchFamily="66" charset="0"/>
              </a:rPr>
            </a:br>
            <a:r>
              <a:rPr lang="en-US" sz="2700" dirty="0">
                <a:latin typeface="Comic Sans MS" pitchFamily="66" charset="0"/>
              </a:rPr>
              <a:t> </a:t>
            </a:r>
            <a:br>
              <a:rPr lang="en-US" sz="3000" dirty="0">
                <a:latin typeface="Comic Sans MS" pitchFamily="66" charset="0"/>
              </a:rPr>
            </a:br>
            <a:r>
              <a:rPr lang="en-US" sz="3000" dirty="0">
                <a:latin typeface="Comic Sans MS" pitchFamily="66" charset="0"/>
              </a:rPr>
              <a:t>What is the term for a collection of light </a:t>
            </a:r>
            <a:br>
              <a:rPr lang="en-US" sz="3000" dirty="0">
                <a:latin typeface="Comic Sans MS" pitchFamily="66" charset="0"/>
              </a:rPr>
            </a:br>
            <a:r>
              <a:rPr lang="en-US" sz="3000" dirty="0">
                <a:latin typeface="Comic Sans MS" pitchFamily="66" charset="0"/>
              </a:rPr>
              <a:t>pieces used for outdoor performances? </a:t>
            </a:r>
            <a:br>
              <a:rPr lang="en-US" sz="3000" dirty="0"/>
            </a:br>
            <a:br>
              <a:rPr lang="en-US" sz="3000" dirty="0">
                <a:latin typeface="Comic Sans MS" pitchFamily="66" charset="0"/>
              </a:rPr>
            </a:br>
            <a:br>
              <a:rPr lang="en-US" sz="3000" dirty="0">
                <a:latin typeface="Comic Sans MS" pitchFamily="66" charset="0"/>
              </a:rPr>
            </a:br>
            <a:r>
              <a:rPr lang="en-US" sz="3000" dirty="0">
                <a:latin typeface="Comic Sans MS" pitchFamily="66" charset="0"/>
              </a:rPr>
              <a:t>What is the term for the overall structure of a piece of music?</a:t>
            </a:r>
            <a:br>
              <a:rPr lang="en-US" sz="3000" dirty="0">
                <a:latin typeface="Comic Sans MS" pitchFamily="66" charset="0"/>
              </a:rPr>
            </a:br>
            <a:br>
              <a:rPr lang="en-US" sz="3000" dirty="0">
                <a:latin typeface="Comic Sans MS" pitchFamily="66" charset="0"/>
              </a:rPr>
            </a:br>
            <a:br>
              <a:rPr lang="en-US" sz="3000" dirty="0">
                <a:latin typeface="Comic Sans MS" pitchFamily="66" charset="0"/>
              </a:rPr>
            </a:br>
            <a:r>
              <a:rPr lang="en-US" sz="3000" dirty="0">
                <a:latin typeface="Comic Sans MS" pitchFamily="66" charset="0"/>
              </a:rPr>
              <a:t>What is the musical term for the many different ways that notes can be played on an instrument, such as the style of attack and the manner in which notes are connected or separated? </a:t>
            </a:r>
            <a:endParaRPr lang="en-US" sz="3000" b="1" dirty="0">
              <a:solidFill>
                <a:srgbClr val="FF0000"/>
              </a:solidFill>
              <a:latin typeface="Comic Sans MS" pitchFamily="66" charset="0"/>
            </a:endParaRPr>
          </a:p>
        </p:txBody>
      </p:sp>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Tree>
    <p:extLst>
      <p:ext uri="{BB962C8B-B14F-4D97-AF65-F5344CB8AC3E}">
        <p14:creationId xmlns:p14="http://schemas.microsoft.com/office/powerpoint/2010/main" val="7939721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0F5FA"/>
        </a:solidFill>
        <a:effectLst/>
      </p:bgPr>
    </p:bg>
    <p:spTree>
      <p:nvGrpSpPr>
        <p:cNvPr id="1" name=""/>
        <p:cNvGrpSpPr/>
        <p:nvPr/>
      </p:nvGrpSpPr>
      <p:grpSpPr>
        <a:xfrm>
          <a:off x="0" y="0"/>
          <a:ext cx="0" cy="0"/>
          <a:chOff x="0" y="0"/>
          <a:chExt cx="0" cy="0"/>
        </a:xfrm>
      </p:grpSpPr>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
        <p:nvSpPr>
          <p:cNvPr id="9" name="Title 1"/>
          <p:cNvSpPr>
            <a:spLocks noGrp="1"/>
          </p:cNvSpPr>
          <p:nvPr>
            <p:ph type="ctrTitle"/>
          </p:nvPr>
        </p:nvSpPr>
        <p:spPr>
          <a:xfrm>
            <a:off x="457200" y="533400"/>
            <a:ext cx="8305800" cy="5715000"/>
          </a:xfrm>
        </p:spPr>
        <p:txBody>
          <a:bodyPr>
            <a:normAutofit fontScale="90000"/>
          </a:bodyPr>
          <a:lstStyle/>
          <a:p>
            <a:pPr lvl="0" algn="l"/>
            <a:r>
              <a:rPr kumimoji="0" lang="en-US" sz="3600" b="1" i="0" u="none" strike="noStrike" kern="1200" cap="none" spc="0" normalizeH="0" baseline="0" noProof="0" dirty="0" err="1">
                <a:ln>
                  <a:noFill/>
                </a:ln>
                <a:solidFill>
                  <a:prstClr val="black"/>
                </a:solidFill>
                <a:effectLst/>
                <a:uLnTx/>
                <a:uFillTx/>
                <a:latin typeface="Comic Sans MS" pitchFamily="66" charset="0"/>
                <a:ea typeface="+mj-ea"/>
                <a:cs typeface="+mj-cs"/>
              </a:rPr>
              <a:t>Dvořák</a:t>
            </a:r>
            <a:br>
              <a:rPr kumimoji="0" lang="en-US" sz="24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 </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What is the term for a collection of light </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pieces used for outdoor performances?  </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srgbClr val="FF0000"/>
                </a:solidFill>
                <a:effectLst/>
                <a:uLnTx/>
                <a:uFillTx/>
                <a:latin typeface="Comic Sans MS" pitchFamily="66" charset="0"/>
                <a:ea typeface="+mj-ea"/>
                <a:cs typeface="+mj-cs"/>
              </a:rPr>
              <a:t>serenade</a:t>
            </a:r>
            <a:br>
              <a:rPr kumimoji="0" lang="en-US" sz="3000" b="0" i="0" u="none" strike="noStrike" kern="1200" cap="none" spc="0" normalizeH="0" baseline="0" noProof="0" dirty="0">
                <a:ln>
                  <a:noFill/>
                </a:ln>
                <a:solidFill>
                  <a:prstClr val="black"/>
                </a:solidFill>
                <a:effectLst/>
                <a:uLnTx/>
                <a:uFillTx/>
                <a:latin typeface="Calibri"/>
                <a:ea typeface="+mj-ea"/>
                <a:cs typeface="+mj-cs"/>
              </a:rPr>
            </a:br>
            <a:br>
              <a:rPr lang="en-US" sz="3000" dirty="0">
                <a:solidFill>
                  <a:prstClr val="black"/>
                </a:solidFill>
                <a:latin typeface="Comic Sans MS" pitchFamily="66" charset="0"/>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What is the term for the overall structure of a piece of music? </a:t>
            </a:r>
            <a:r>
              <a:rPr kumimoji="0" lang="en-US" sz="3000" b="0" i="0" u="none" strike="noStrike" kern="1200" cap="none" spc="0" normalizeH="0" baseline="0" noProof="0" dirty="0">
                <a:ln>
                  <a:noFill/>
                </a:ln>
                <a:solidFill>
                  <a:srgbClr val="FF0000"/>
                </a:solidFill>
                <a:effectLst/>
                <a:uLnTx/>
                <a:uFillTx/>
                <a:latin typeface="Comic Sans MS" pitchFamily="66" charset="0"/>
                <a:ea typeface="+mj-ea"/>
                <a:cs typeface="+mj-cs"/>
              </a:rPr>
              <a:t>musical form</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What is the musical term for the many different ways that notes can be played on an instrument, such as the style of attack and the manner in which notes are connected or separated? </a:t>
            </a:r>
            <a:r>
              <a:rPr kumimoji="0" lang="en-US" sz="3000" b="0" i="0" u="none" strike="noStrike" kern="1200" cap="none" spc="0" normalizeH="0" baseline="0" noProof="0" dirty="0">
                <a:ln>
                  <a:noFill/>
                </a:ln>
                <a:solidFill>
                  <a:srgbClr val="FF0000"/>
                </a:solidFill>
                <a:effectLst/>
                <a:uLnTx/>
                <a:uFillTx/>
                <a:latin typeface="Comic Sans MS" pitchFamily="66" charset="0"/>
                <a:ea typeface="+mj-ea"/>
                <a:cs typeface="+mj-cs"/>
              </a:rPr>
              <a:t>articulation</a:t>
            </a:r>
            <a:endParaRPr lang="en-US" sz="3000" b="1" i="1" dirty="0">
              <a:solidFill>
                <a:srgbClr val="FF0000"/>
              </a:solidFill>
              <a:latin typeface="Comic Sans MS" pitchFamily="66" charset="0"/>
            </a:endParaRPr>
          </a:p>
        </p:txBody>
      </p:sp>
    </p:spTree>
    <p:extLst>
      <p:ext uri="{BB962C8B-B14F-4D97-AF65-F5344CB8AC3E}">
        <p14:creationId xmlns:p14="http://schemas.microsoft.com/office/powerpoint/2010/main" val="3730011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662690"/>
            <a:ext cx="8305800" cy="5433310"/>
          </a:xfrm>
        </p:spPr>
        <p:txBody>
          <a:bodyPr>
            <a:normAutofit fontScale="90000"/>
          </a:bodyPr>
          <a:lstStyle/>
          <a:p>
            <a:pPr algn="l"/>
            <a:r>
              <a:rPr lang="en-US" sz="4000" b="1" dirty="0" err="1">
                <a:latin typeface="Comic Sans MS" pitchFamily="66" charset="0"/>
              </a:rPr>
              <a:t>Falla</a:t>
            </a:r>
            <a:br>
              <a:rPr lang="en-US" sz="2700" dirty="0">
                <a:latin typeface="Comic Sans MS" pitchFamily="66" charset="0"/>
              </a:rPr>
            </a:br>
            <a:r>
              <a:rPr lang="en-US" sz="3000" dirty="0">
                <a:latin typeface="Comic Sans MS" pitchFamily="66" charset="0"/>
              </a:rPr>
              <a:t> </a:t>
            </a:r>
            <a:br>
              <a:rPr lang="en-US" sz="3000" dirty="0">
                <a:latin typeface="Comic Sans MS" pitchFamily="66" charset="0"/>
              </a:rPr>
            </a:br>
            <a:r>
              <a:rPr lang="en-US" sz="3000" dirty="0">
                <a:latin typeface="Comic Sans MS" pitchFamily="66" charset="0"/>
              </a:rPr>
              <a:t>What is the musical term for the main </a:t>
            </a:r>
            <a:br>
              <a:rPr lang="en-US" sz="3000" dirty="0">
                <a:latin typeface="Comic Sans MS" pitchFamily="66" charset="0"/>
              </a:rPr>
            </a:br>
            <a:r>
              <a:rPr lang="en-US" sz="3000" dirty="0">
                <a:latin typeface="Comic Sans MS" pitchFamily="66" charset="0"/>
              </a:rPr>
              <a:t>melody of a piece of music?</a:t>
            </a:r>
            <a:br>
              <a:rPr lang="en-US" sz="3000" dirty="0">
                <a:latin typeface="Comic Sans MS" pitchFamily="66" charset="0"/>
              </a:rPr>
            </a:br>
            <a:br>
              <a:rPr lang="en-US" sz="3000" dirty="0">
                <a:latin typeface="Comic Sans MS" pitchFamily="66" charset="0"/>
              </a:rPr>
            </a:br>
            <a:br>
              <a:rPr lang="en-US" sz="3000" dirty="0">
                <a:latin typeface="Comic Sans MS" pitchFamily="66" charset="0"/>
              </a:rPr>
            </a:br>
            <a:r>
              <a:rPr lang="en-US" sz="3000" dirty="0">
                <a:latin typeface="Comic Sans MS" pitchFamily="66" charset="0"/>
              </a:rPr>
              <a:t>What type of music tells a story through music and dancing?</a:t>
            </a:r>
            <a:br>
              <a:rPr lang="en-US" sz="3000" dirty="0">
                <a:latin typeface="Comic Sans MS" pitchFamily="66" charset="0"/>
              </a:rPr>
            </a:br>
            <a:br>
              <a:rPr lang="en-US" sz="3000" dirty="0">
                <a:latin typeface="Comic Sans MS" pitchFamily="66" charset="0"/>
              </a:rPr>
            </a:br>
            <a:br>
              <a:rPr lang="en-US" sz="3000" dirty="0">
                <a:latin typeface="Comic Sans MS" pitchFamily="66" charset="0"/>
              </a:rPr>
            </a:br>
            <a:r>
              <a:rPr lang="en-US" sz="3000" dirty="0">
                <a:latin typeface="Comic Sans MS" pitchFamily="66" charset="0"/>
              </a:rPr>
              <a:t>What is the musical term for the decoration of a melody, either by adding notes or by modifying rhythms, to make it more interesting or pleasing?</a:t>
            </a:r>
            <a:endParaRPr lang="en-US" sz="3000" b="1" i="1" dirty="0">
              <a:solidFill>
                <a:srgbClr val="FF0000"/>
              </a:solidFill>
              <a:latin typeface="Comic Sans MS" pitchFamily="66" charset="0"/>
            </a:endParaRPr>
          </a:p>
        </p:txBody>
      </p:sp>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Tree>
    <p:extLst>
      <p:ext uri="{BB962C8B-B14F-4D97-AF65-F5344CB8AC3E}">
        <p14:creationId xmlns:p14="http://schemas.microsoft.com/office/powerpoint/2010/main" val="6912885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F0F5FA"/>
        </a:solidFill>
        <a:effectLst/>
      </p:bgPr>
    </p:bg>
    <p:spTree>
      <p:nvGrpSpPr>
        <p:cNvPr id="1" name=""/>
        <p:cNvGrpSpPr/>
        <p:nvPr/>
      </p:nvGrpSpPr>
      <p:grpSpPr>
        <a:xfrm>
          <a:off x="0" y="0"/>
          <a:ext cx="0" cy="0"/>
          <a:chOff x="0" y="0"/>
          <a:chExt cx="0" cy="0"/>
        </a:xfrm>
      </p:grpSpPr>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
        <p:nvSpPr>
          <p:cNvPr id="10" name="Title 1">
            <a:extLst>
              <a:ext uri="{FF2B5EF4-FFF2-40B4-BE49-F238E27FC236}">
                <a16:creationId xmlns:a16="http://schemas.microsoft.com/office/drawing/2014/main" id="{5C02115A-062C-62B8-EF67-194B85850E86}"/>
              </a:ext>
            </a:extLst>
          </p:cNvPr>
          <p:cNvSpPr>
            <a:spLocks noGrp="1"/>
          </p:cNvSpPr>
          <p:nvPr>
            <p:ph type="ctrTitle"/>
          </p:nvPr>
        </p:nvSpPr>
        <p:spPr>
          <a:xfrm>
            <a:off x="381000" y="662690"/>
            <a:ext cx="8305800" cy="5433310"/>
          </a:xfrm>
        </p:spPr>
        <p:txBody>
          <a:bodyPr>
            <a:normAutofit fontScale="90000"/>
          </a:bodyPr>
          <a:lstStyle/>
          <a:p>
            <a:pPr algn="l"/>
            <a:r>
              <a:rPr kumimoji="0" lang="en-US" sz="4000" b="1" i="0" u="none" strike="noStrike" kern="1200" cap="none" spc="0" normalizeH="0" baseline="0" noProof="0" dirty="0" err="1">
                <a:ln>
                  <a:noFill/>
                </a:ln>
                <a:solidFill>
                  <a:prstClr val="black"/>
                </a:solidFill>
                <a:effectLst/>
                <a:uLnTx/>
                <a:uFillTx/>
                <a:latin typeface="Comic Sans MS" pitchFamily="66" charset="0"/>
                <a:ea typeface="+mj-ea"/>
                <a:cs typeface="+mj-cs"/>
              </a:rPr>
              <a:t>Falla</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 </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What is the musical term for the main </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melody of a piece of music? </a:t>
            </a:r>
            <a:r>
              <a:rPr kumimoji="0" lang="en-US" sz="3000" b="0" i="0" u="none" strike="noStrike" kern="1200" cap="none" spc="0" normalizeH="0" baseline="0" noProof="0" dirty="0">
                <a:ln>
                  <a:noFill/>
                </a:ln>
                <a:solidFill>
                  <a:srgbClr val="FF0000"/>
                </a:solidFill>
                <a:effectLst/>
                <a:uLnTx/>
                <a:uFillTx/>
                <a:latin typeface="Comic Sans MS" pitchFamily="66" charset="0"/>
                <a:ea typeface="+mj-ea"/>
                <a:cs typeface="+mj-cs"/>
              </a:rPr>
              <a:t>theme</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What type of music tells a story through music and dancing? </a:t>
            </a:r>
            <a:r>
              <a:rPr kumimoji="0" lang="en-US" sz="3000" b="0" i="0" u="none" strike="noStrike" kern="1200" cap="none" spc="0" normalizeH="0" baseline="0" noProof="0" dirty="0">
                <a:ln>
                  <a:noFill/>
                </a:ln>
                <a:solidFill>
                  <a:srgbClr val="FF0000"/>
                </a:solidFill>
                <a:effectLst/>
                <a:uLnTx/>
                <a:uFillTx/>
                <a:latin typeface="Comic Sans MS" pitchFamily="66" charset="0"/>
                <a:ea typeface="+mj-ea"/>
                <a:cs typeface="+mj-cs"/>
              </a:rPr>
              <a:t>ballet</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What is the musical term for the decoration of a melody, either by adding notes or by modifying rhythms, to make it more interesting or pleasing?</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lang="en-US" sz="3000" dirty="0">
                <a:solidFill>
                  <a:srgbClr val="FF0000"/>
                </a:solidFill>
                <a:latin typeface="Comic Sans MS" pitchFamily="66" charset="0"/>
              </a:rPr>
              <a:t>o</a:t>
            </a:r>
            <a:r>
              <a:rPr kumimoji="0" lang="en-US" sz="3000" b="0" i="0" u="none" strike="noStrike" kern="1200" cap="none" spc="0" normalizeH="0" baseline="0" noProof="0" dirty="0" err="1">
                <a:ln>
                  <a:noFill/>
                </a:ln>
                <a:solidFill>
                  <a:srgbClr val="FF0000"/>
                </a:solidFill>
                <a:effectLst/>
                <a:uLnTx/>
                <a:uFillTx/>
                <a:latin typeface="Comic Sans MS" pitchFamily="66" charset="0"/>
                <a:ea typeface="+mj-ea"/>
                <a:cs typeface="+mj-cs"/>
              </a:rPr>
              <a:t>rnamentation</a:t>
            </a:r>
            <a:endParaRPr lang="en-US" sz="3000" b="1" i="1" dirty="0">
              <a:solidFill>
                <a:srgbClr val="FF0000"/>
              </a:solidFill>
              <a:latin typeface="Comic Sans MS" pitchFamily="66" charset="0"/>
            </a:endParaRPr>
          </a:p>
        </p:txBody>
      </p:sp>
    </p:spTree>
    <p:extLst>
      <p:ext uri="{BB962C8B-B14F-4D97-AF65-F5344CB8AC3E}">
        <p14:creationId xmlns:p14="http://schemas.microsoft.com/office/powerpoint/2010/main" val="27667394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
        <p:nvSpPr>
          <p:cNvPr id="10" name="Title 1"/>
          <p:cNvSpPr>
            <a:spLocks noGrp="1"/>
          </p:cNvSpPr>
          <p:nvPr>
            <p:ph type="ctrTitle"/>
          </p:nvPr>
        </p:nvSpPr>
        <p:spPr>
          <a:xfrm>
            <a:off x="381000" y="228600"/>
            <a:ext cx="8305800" cy="5943600"/>
          </a:xfrm>
        </p:spPr>
        <p:txBody>
          <a:bodyPr>
            <a:normAutofit/>
          </a:bodyPr>
          <a:lstStyle/>
          <a:p>
            <a:pPr algn="l"/>
            <a:r>
              <a:rPr lang="en-US" sz="3600" b="1" dirty="0">
                <a:latin typeface="Comic Sans MS" pitchFamily="66" charset="0"/>
              </a:rPr>
              <a:t>Schubert</a:t>
            </a:r>
            <a:br>
              <a:rPr lang="en-US" sz="2700" dirty="0">
                <a:latin typeface="Comic Sans MS" pitchFamily="66" charset="0"/>
              </a:rPr>
            </a:br>
            <a:r>
              <a:rPr lang="en-US" sz="2700" dirty="0">
                <a:latin typeface="Comic Sans MS" pitchFamily="66" charset="0"/>
              </a:rPr>
              <a:t> </a:t>
            </a:r>
            <a:br>
              <a:rPr lang="en-US" sz="2700" dirty="0">
                <a:latin typeface="Comic Sans MS" pitchFamily="66" charset="0"/>
              </a:rPr>
            </a:br>
            <a:r>
              <a:rPr lang="en-US" sz="2700" dirty="0">
                <a:latin typeface="Comic Sans MS" pitchFamily="66" charset="0"/>
              </a:rPr>
              <a:t>What is the name of a type of German art </a:t>
            </a:r>
            <a:br>
              <a:rPr lang="en-US" sz="2700" dirty="0">
                <a:latin typeface="Comic Sans MS" pitchFamily="66" charset="0"/>
              </a:rPr>
            </a:br>
            <a:r>
              <a:rPr lang="en-US" sz="2700" dirty="0">
                <a:latin typeface="Comic Sans MS" pitchFamily="66" charset="0"/>
              </a:rPr>
              <a:t>song of the Romantic period, for solo voice </a:t>
            </a:r>
            <a:br>
              <a:rPr lang="en-US" sz="2700" dirty="0">
                <a:latin typeface="Comic Sans MS" pitchFamily="66" charset="0"/>
              </a:rPr>
            </a:br>
            <a:r>
              <a:rPr lang="en-US" sz="2700" dirty="0">
                <a:latin typeface="Comic Sans MS" pitchFamily="66" charset="0"/>
              </a:rPr>
              <a:t>with piano accompaniment?</a:t>
            </a:r>
            <a:br>
              <a:rPr lang="en-US" sz="2700" dirty="0">
                <a:solidFill>
                  <a:srgbClr val="FF0000"/>
                </a:solidFill>
                <a:latin typeface="Comic Sans MS" pitchFamily="66" charset="0"/>
              </a:rPr>
            </a:br>
            <a:br>
              <a:rPr lang="en-US" sz="2700" dirty="0">
                <a:latin typeface="Comic Sans MS" pitchFamily="66" charset="0"/>
              </a:rPr>
            </a:br>
            <a:br>
              <a:rPr lang="en-US" sz="2700" dirty="0">
                <a:latin typeface="Comic Sans MS" pitchFamily="66" charset="0"/>
              </a:rPr>
            </a:br>
            <a:r>
              <a:rPr lang="en-US" sz="2700" dirty="0">
                <a:latin typeface="Comic Sans MS" pitchFamily="66" charset="0"/>
              </a:rPr>
              <a:t>What was the name of a song that tells a story? </a:t>
            </a:r>
            <a:br>
              <a:rPr lang="en-US" sz="2700" dirty="0">
                <a:solidFill>
                  <a:srgbClr val="FF0000"/>
                </a:solidFill>
                <a:latin typeface="Comic Sans MS" pitchFamily="66" charset="0"/>
              </a:rPr>
            </a:br>
            <a:br>
              <a:rPr lang="en-US" sz="2700" dirty="0">
                <a:latin typeface="Comic Sans MS" pitchFamily="66" charset="0"/>
              </a:rPr>
            </a:br>
            <a:br>
              <a:rPr lang="en-US" sz="2700" dirty="0">
                <a:latin typeface="Comic Sans MS" pitchFamily="66" charset="0"/>
              </a:rPr>
            </a:br>
            <a:r>
              <a:rPr lang="en-US" sz="2700" dirty="0">
                <a:latin typeface="Comic Sans MS" pitchFamily="66" charset="0"/>
              </a:rPr>
              <a:t>What is the term for music that is continuous, without a specific form?</a:t>
            </a:r>
            <a:endParaRPr lang="en-US" sz="2700" b="1" dirty="0">
              <a:solidFill>
                <a:srgbClr val="FF0000"/>
              </a:solidFill>
              <a:latin typeface="Comic Sans MS" pitchFamily="66" charset="0"/>
            </a:endParaRPr>
          </a:p>
        </p:txBody>
      </p:sp>
    </p:spTree>
    <p:extLst>
      <p:ext uri="{BB962C8B-B14F-4D97-AF65-F5344CB8AC3E}">
        <p14:creationId xmlns:p14="http://schemas.microsoft.com/office/powerpoint/2010/main" val="25001891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0F5FA"/>
        </a:solidFill>
        <a:effectLst/>
      </p:bgPr>
    </p:bg>
    <p:spTree>
      <p:nvGrpSpPr>
        <p:cNvPr id="1" name=""/>
        <p:cNvGrpSpPr/>
        <p:nvPr/>
      </p:nvGrpSpPr>
      <p:grpSpPr>
        <a:xfrm>
          <a:off x="0" y="0"/>
          <a:ext cx="0" cy="0"/>
          <a:chOff x="0" y="0"/>
          <a:chExt cx="0" cy="0"/>
        </a:xfrm>
      </p:grpSpPr>
      <p:grpSp>
        <p:nvGrpSpPr>
          <p:cNvPr id="3" name="Group 71"/>
          <p:cNvGrpSpPr/>
          <p:nvPr/>
        </p:nvGrpSpPr>
        <p:grpSpPr>
          <a:xfrm>
            <a:off x="7326313" y="231775"/>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
        <p:nvSpPr>
          <p:cNvPr id="11" name="Title 1">
            <a:extLst>
              <a:ext uri="{FF2B5EF4-FFF2-40B4-BE49-F238E27FC236}">
                <a16:creationId xmlns:a16="http://schemas.microsoft.com/office/drawing/2014/main" id="{935D2004-9EA3-C1DE-F825-690A0A35F082}"/>
              </a:ext>
            </a:extLst>
          </p:cNvPr>
          <p:cNvSpPr>
            <a:spLocks noGrp="1"/>
          </p:cNvSpPr>
          <p:nvPr>
            <p:ph type="ctrTitle"/>
          </p:nvPr>
        </p:nvSpPr>
        <p:spPr>
          <a:xfrm>
            <a:off x="381000" y="304800"/>
            <a:ext cx="8305800" cy="6248400"/>
          </a:xfrm>
        </p:spPr>
        <p:txBody>
          <a:bodyPr>
            <a:normAutofit fontScale="90000"/>
          </a:bodyPr>
          <a:lstStyle/>
          <a:p>
            <a:pPr algn="l"/>
            <a:r>
              <a:rPr lang="en-US" sz="4000" b="1" dirty="0">
                <a:latin typeface="Comic Sans MS" pitchFamily="66" charset="0"/>
              </a:rPr>
              <a:t>Bach</a:t>
            </a:r>
            <a:br>
              <a:rPr lang="en-US" sz="2700" dirty="0">
                <a:latin typeface="Comic Sans MS" pitchFamily="66" charset="0"/>
              </a:rPr>
            </a:br>
            <a:r>
              <a:rPr lang="en-US" sz="2700" dirty="0">
                <a:latin typeface="Comic Sans MS" pitchFamily="66" charset="0"/>
              </a:rPr>
              <a:t> </a:t>
            </a:r>
            <a:br>
              <a:rPr lang="en-US" sz="2700" dirty="0">
                <a:latin typeface="Comic Sans MS" pitchFamily="66" charset="0"/>
              </a:rPr>
            </a:br>
            <a:r>
              <a:rPr lang="en-US" sz="3000" dirty="0">
                <a:latin typeface="Comic Sans MS" pitchFamily="66" charset="0"/>
              </a:rPr>
              <a:t>What is the term for a system of tuning developed in the late 1600s, which allows </a:t>
            </a:r>
            <a:br>
              <a:rPr lang="en-US" sz="3000" dirty="0">
                <a:latin typeface="Comic Sans MS" pitchFamily="66" charset="0"/>
              </a:rPr>
            </a:br>
            <a:r>
              <a:rPr lang="en-US" sz="3000" dirty="0">
                <a:latin typeface="Comic Sans MS" pitchFamily="66" charset="0"/>
              </a:rPr>
              <a:t>a keyboard instrument to sound in tune in </a:t>
            </a:r>
            <a:br>
              <a:rPr lang="en-US" sz="3000" dirty="0">
                <a:latin typeface="Comic Sans MS" pitchFamily="66" charset="0"/>
              </a:rPr>
            </a:br>
            <a:r>
              <a:rPr lang="en-US" sz="3000" dirty="0">
                <a:latin typeface="Comic Sans MS" pitchFamily="66" charset="0"/>
              </a:rPr>
              <a:t>every key? </a:t>
            </a:r>
            <a:r>
              <a:rPr lang="en-US" sz="3000" dirty="0">
                <a:solidFill>
                  <a:srgbClr val="FF0000"/>
                </a:solidFill>
                <a:latin typeface="Comic Sans MS" pitchFamily="66" charset="0"/>
              </a:rPr>
              <a:t>equal </a:t>
            </a:r>
            <a:r>
              <a:rPr lang="en-US" sz="3000" dirty="0" err="1">
                <a:solidFill>
                  <a:srgbClr val="FF0000"/>
                </a:solidFill>
                <a:latin typeface="Comic Sans MS" pitchFamily="66" charset="0"/>
              </a:rPr>
              <a:t>temperment</a:t>
            </a:r>
            <a:br>
              <a:rPr lang="en-US" sz="2700" dirty="0">
                <a:latin typeface="Comic Sans MS" pitchFamily="66" charset="0"/>
              </a:rPr>
            </a:br>
            <a:br>
              <a:rPr lang="en-US" sz="2700" dirty="0">
                <a:latin typeface="Comic Sans MS" pitchFamily="66" charset="0"/>
              </a:rPr>
            </a:br>
            <a:br>
              <a:rPr lang="en-US" sz="2700" dirty="0">
                <a:latin typeface="Comic Sans MS" pitchFamily="66" charset="0"/>
              </a:rPr>
            </a:br>
            <a:r>
              <a:rPr lang="en-US" sz="3000" dirty="0">
                <a:latin typeface="Comic Sans MS" pitchFamily="66" charset="0"/>
              </a:rPr>
              <a:t>What was the main keyboard instrument in Renaissance and Baroque music (from about </a:t>
            </a:r>
            <a:br>
              <a:rPr lang="en-US" sz="3000" dirty="0">
                <a:latin typeface="Comic Sans MS" pitchFamily="66" charset="0"/>
              </a:rPr>
            </a:br>
            <a:r>
              <a:rPr lang="en-US" sz="3000" dirty="0">
                <a:latin typeface="Comic Sans MS" pitchFamily="66" charset="0"/>
              </a:rPr>
              <a:t>1400-1750)? </a:t>
            </a:r>
            <a:r>
              <a:rPr lang="en-US" sz="3000" dirty="0">
                <a:solidFill>
                  <a:srgbClr val="FF0000"/>
                </a:solidFill>
                <a:latin typeface="Comic Sans MS" pitchFamily="66" charset="0"/>
              </a:rPr>
              <a:t>harpsichord</a:t>
            </a:r>
            <a:br>
              <a:rPr lang="en-US" sz="2700" dirty="0">
                <a:latin typeface="Comic Sans MS" pitchFamily="66" charset="0"/>
              </a:rPr>
            </a:br>
            <a:br>
              <a:rPr lang="en-US" sz="2700" dirty="0">
                <a:latin typeface="Comic Sans MS" pitchFamily="66" charset="0"/>
              </a:rPr>
            </a:br>
            <a:br>
              <a:rPr lang="en-US" sz="2700" dirty="0">
                <a:latin typeface="Comic Sans MS" pitchFamily="66" charset="0"/>
              </a:rPr>
            </a:br>
            <a:r>
              <a:rPr lang="en-US" sz="3000" dirty="0">
                <a:latin typeface="Comic Sans MS" pitchFamily="66" charset="0"/>
              </a:rPr>
              <a:t>What solo instrument is featured in </a:t>
            </a:r>
            <a:r>
              <a:rPr lang="en-US" sz="3000" b="1" dirty="0">
                <a:latin typeface="Comic Sans MS" pitchFamily="66" charset="0"/>
              </a:rPr>
              <a:t>The Well-Tempered Clavier, Book 1</a:t>
            </a:r>
            <a:r>
              <a:rPr lang="en-US" sz="3000" dirty="0">
                <a:latin typeface="Comic Sans MS" pitchFamily="66" charset="0"/>
              </a:rPr>
              <a:t>: Prelude No. 1? </a:t>
            </a:r>
            <a:r>
              <a:rPr lang="en-US" sz="3000" dirty="0">
                <a:solidFill>
                  <a:srgbClr val="FF0000"/>
                </a:solidFill>
                <a:latin typeface="Comic Sans MS" pitchFamily="66" charset="0"/>
              </a:rPr>
              <a:t>piano</a:t>
            </a:r>
            <a:endParaRPr lang="en-US" sz="3000" b="1" dirty="0">
              <a:solidFill>
                <a:srgbClr val="FF0000"/>
              </a:solidFill>
              <a:latin typeface="Comic Sans MS" pitchFamily="66" charset="0"/>
            </a:endParaRPr>
          </a:p>
        </p:txBody>
      </p:sp>
    </p:spTree>
    <p:extLst>
      <p:ext uri="{BB962C8B-B14F-4D97-AF65-F5344CB8AC3E}">
        <p14:creationId xmlns:p14="http://schemas.microsoft.com/office/powerpoint/2010/main" val="21540141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F0F5FA"/>
        </a:solidFill>
        <a:effectLst/>
      </p:bgPr>
    </p:bg>
    <p:spTree>
      <p:nvGrpSpPr>
        <p:cNvPr id="1" name=""/>
        <p:cNvGrpSpPr/>
        <p:nvPr/>
      </p:nvGrpSpPr>
      <p:grpSpPr>
        <a:xfrm>
          <a:off x="0" y="0"/>
          <a:ext cx="0" cy="0"/>
          <a:chOff x="0" y="0"/>
          <a:chExt cx="0" cy="0"/>
        </a:xfrm>
      </p:grpSpPr>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
        <p:nvSpPr>
          <p:cNvPr id="9" name="Title 1"/>
          <p:cNvSpPr>
            <a:spLocks noGrp="1"/>
          </p:cNvSpPr>
          <p:nvPr>
            <p:ph type="ctrTitle"/>
          </p:nvPr>
        </p:nvSpPr>
        <p:spPr>
          <a:xfrm>
            <a:off x="381000" y="457200"/>
            <a:ext cx="8305800" cy="5943600"/>
          </a:xfrm>
        </p:spPr>
        <p:txBody>
          <a:bodyPr>
            <a:normAutofit/>
          </a:bodyPr>
          <a:lstStyle/>
          <a:p>
            <a:pPr algn="l"/>
            <a:r>
              <a:rPr kumimoji="0" lang="en-US" sz="3600" b="1" i="0" u="none" strike="noStrike" kern="1200" cap="none" spc="0" normalizeH="0" baseline="0" noProof="0" dirty="0">
                <a:ln>
                  <a:noFill/>
                </a:ln>
                <a:solidFill>
                  <a:prstClr val="black"/>
                </a:solidFill>
                <a:effectLst/>
                <a:uLnTx/>
                <a:uFillTx/>
                <a:latin typeface="Comic Sans MS" pitchFamily="66" charset="0"/>
                <a:ea typeface="+mj-ea"/>
                <a:cs typeface="+mj-cs"/>
              </a:rPr>
              <a:t>Schubert</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 </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What is the name of a type of German art </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song of the Romantic period, for solo voice </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with piano accompaniment? </a:t>
            </a:r>
            <a:r>
              <a:rPr kumimoji="0" lang="en-US" sz="2700" b="0" i="1" u="none" strike="noStrike" kern="1200" cap="none" spc="0" normalizeH="0" baseline="0" noProof="0" dirty="0">
                <a:ln>
                  <a:noFill/>
                </a:ln>
                <a:solidFill>
                  <a:srgbClr val="FF0000"/>
                </a:solidFill>
                <a:effectLst/>
                <a:uLnTx/>
                <a:uFillTx/>
                <a:latin typeface="Comic Sans MS" pitchFamily="66" charset="0"/>
                <a:ea typeface="+mj-ea"/>
                <a:cs typeface="+mj-cs"/>
              </a:rPr>
              <a:t>Lied</a:t>
            </a:r>
            <a:br>
              <a:rPr kumimoji="0" lang="en-US" sz="2700" b="0" i="0" u="none" strike="noStrike" kern="1200" cap="none" spc="0" normalizeH="0" baseline="0" noProof="0" dirty="0">
                <a:ln>
                  <a:noFill/>
                </a:ln>
                <a:solidFill>
                  <a:srgbClr val="FF0000"/>
                </a:solidFill>
                <a:effectLst/>
                <a:uLnTx/>
                <a:uFillTx/>
                <a:latin typeface="Comic Sans MS" pitchFamily="66" charset="0"/>
                <a:ea typeface="+mj-ea"/>
                <a:cs typeface="+mj-cs"/>
              </a:rPr>
            </a:b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What was the name of a song that tells a story? </a:t>
            </a:r>
            <a:r>
              <a:rPr kumimoji="0" lang="en-US" sz="2700" b="0" i="0" u="none" strike="noStrike" kern="1200" cap="none" spc="0" normalizeH="0" baseline="0" noProof="0" dirty="0">
                <a:ln>
                  <a:noFill/>
                </a:ln>
                <a:solidFill>
                  <a:srgbClr val="FF0000"/>
                </a:solidFill>
                <a:effectLst/>
                <a:uLnTx/>
                <a:uFillTx/>
                <a:latin typeface="Comic Sans MS" pitchFamily="66" charset="0"/>
                <a:ea typeface="+mj-ea"/>
                <a:cs typeface="+mj-cs"/>
              </a:rPr>
              <a:t>ballad</a:t>
            </a:r>
            <a:br>
              <a:rPr kumimoji="0" lang="en-US" sz="2700" b="0" i="0" u="none" strike="noStrike" kern="1200" cap="none" spc="0" normalizeH="0" baseline="0" noProof="0" dirty="0">
                <a:ln>
                  <a:noFill/>
                </a:ln>
                <a:solidFill>
                  <a:srgbClr val="FF0000"/>
                </a:solidFill>
                <a:effectLst/>
                <a:uLnTx/>
                <a:uFillTx/>
                <a:latin typeface="Comic Sans MS" pitchFamily="66" charset="0"/>
                <a:ea typeface="+mj-ea"/>
                <a:cs typeface="+mj-cs"/>
              </a:rPr>
            </a:b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What is the term for music that is continuous, without a specific form? </a:t>
            </a:r>
            <a:r>
              <a:rPr lang="en-US" sz="2700" dirty="0">
                <a:solidFill>
                  <a:srgbClr val="FF0000"/>
                </a:solidFill>
                <a:latin typeface="Comic Sans MS" pitchFamily="66" charset="0"/>
              </a:rPr>
              <a:t>t</a:t>
            </a:r>
            <a:r>
              <a:rPr kumimoji="0" lang="en-US" sz="2700" b="0" i="0" u="none" strike="noStrike" kern="1200" cap="none" spc="0" normalizeH="0" baseline="0" noProof="0" dirty="0" err="1">
                <a:ln>
                  <a:noFill/>
                </a:ln>
                <a:solidFill>
                  <a:srgbClr val="FF0000"/>
                </a:solidFill>
                <a:effectLst/>
                <a:uLnTx/>
                <a:uFillTx/>
                <a:latin typeface="Comic Sans MS" pitchFamily="66" charset="0"/>
                <a:ea typeface="+mj-ea"/>
                <a:cs typeface="+mj-cs"/>
              </a:rPr>
              <a:t>hrough</a:t>
            </a:r>
            <a:r>
              <a:rPr kumimoji="0" lang="en-US" sz="2700" b="0" i="0" u="none" strike="noStrike" kern="1200" cap="none" spc="0" normalizeH="0" baseline="0" noProof="0" dirty="0">
                <a:ln>
                  <a:noFill/>
                </a:ln>
                <a:solidFill>
                  <a:srgbClr val="FF0000"/>
                </a:solidFill>
                <a:effectLst/>
                <a:uLnTx/>
                <a:uFillTx/>
                <a:latin typeface="Comic Sans MS" pitchFamily="66" charset="0"/>
                <a:ea typeface="+mj-ea"/>
                <a:cs typeface="+mj-cs"/>
              </a:rPr>
              <a:t>-composed</a:t>
            </a:r>
            <a:endParaRPr lang="en-US" sz="3000" b="1" dirty="0">
              <a:solidFill>
                <a:srgbClr val="FF0000"/>
              </a:solidFill>
              <a:latin typeface="Comic Sans MS" pitchFamily="66" charset="0"/>
            </a:endParaRPr>
          </a:p>
        </p:txBody>
      </p:sp>
    </p:spTree>
    <p:extLst>
      <p:ext uri="{BB962C8B-B14F-4D97-AF65-F5344CB8AC3E}">
        <p14:creationId xmlns:p14="http://schemas.microsoft.com/office/powerpoint/2010/main" val="4613400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384175"/>
            <a:ext cx="8305800" cy="5788025"/>
          </a:xfrm>
        </p:spPr>
        <p:txBody>
          <a:bodyPr>
            <a:normAutofit/>
          </a:bodyPr>
          <a:lstStyle/>
          <a:p>
            <a:pPr lvl="0" algn="l"/>
            <a:r>
              <a:rPr lang="en-US" sz="3600" b="1" dirty="0">
                <a:latin typeface="Comic Sans MS" pitchFamily="66" charset="0"/>
              </a:rPr>
              <a:t>Tchaikovsky</a:t>
            </a:r>
            <a:br>
              <a:rPr lang="en-US" sz="2700" dirty="0">
                <a:latin typeface="Comic Sans MS" pitchFamily="66" charset="0"/>
              </a:rPr>
            </a:br>
            <a:r>
              <a:rPr lang="en-US" sz="2700" dirty="0">
                <a:latin typeface="Comic Sans MS" pitchFamily="66" charset="0"/>
              </a:rPr>
              <a:t> </a:t>
            </a:r>
            <a:br>
              <a:rPr lang="en-US" sz="2700" dirty="0">
                <a:latin typeface="Comic Sans MS" pitchFamily="66" charset="0"/>
              </a:rPr>
            </a:br>
            <a:r>
              <a:rPr lang="en-US" sz="2700" dirty="0">
                <a:latin typeface="Comic Sans MS" pitchFamily="66" charset="0"/>
              </a:rPr>
              <a:t>What is the name for music written to </a:t>
            </a:r>
            <a:br>
              <a:rPr lang="en-US" sz="2700" dirty="0">
                <a:latin typeface="Comic Sans MS" pitchFamily="66" charset="0"/>
              </a:rPr>
            </a:br>
            <a:r>
              <a:rPr lang="en-US" sz="2700" dirty="0">
                <a:latin typeface="Comic Sans MS" pitchFamily="66" charset="0"/>
              </a:rPr>
              <a:t>portray events, activities, or moods?</a:t>
            </a:r>
            <a:br>
              <a:rPr lang="en-US" sz="2700" dirty="0">
                <a:latin typeface="Comic Sans MS" pitchFamily="66" charset="0"/>
              </a:rPr>
            </a:br>
            <a:br>
              <a:rPr lang="en-US" sz="2700" dirty="0">
                <a:latin typeface="Comic Sans MS" pitchFamily="66" charset="0"/>
              </a:rPr>
            </a:br>
            <a:br>
              <a:rPr lang="en-US" sz="2700" dirty="0">
                <a:latin typeface="Comic Sans MS" pitchFamily="66" charset="0"/>
              </a:rPr>
            </a:br>
            <a:r>
              <a:rPr lang="en-US" sz="2700" dirty="0">
                <a:latin typeface="Comic Sans MS" pitchFamily="66" charset="0"/>
              </a:rPr>
              <a:t>What is the name of an independent, one-movement work with contrasting sections, in the style of an opera overture? </a:t>
            </a:r>
            <a:br>
              <a:rPr lang="en-US" sz="2700" dirty="0">
                <a:latin typeface="Comic Sans MS" pitchFamily="66" charset="0"/>
              </a:rPr>
            </a:br>
            <a:br>
              <a:rPr lang="en-US" sz="2700" dirty="0">
                <a:latin typeface="Comic Sans MS" pitchFamily="66" charset="0"/>
              </a:rPr>
            </a:br>
            <a:br>
              <a:rPr lang="en-US" sz="2700" dirty="0">
                <a:latin typeface="Comic Sans MS" pitchFamily="66" charset="0"/>
              </a:rPr>
            </a:br>
            <a:r>
              <a:rPr lang="en-US" sz="2700" dirty="0">
                <a:latin typeface="Comic Sans MS" pitchFamily="66" charset="0"/>
              </a:rPr>
              <a:t>What is the term for patriotic feelings, principles, or efforts? </a:t>
            </a:r>
            <a:endParaRPr lang="en-US" sz="2700" b="1" dirty="0">
              <a:solidFill>
                <a:srgbClr val="FF0000"/>
              </a:solidFill>
              <a:latin typeface="Comic Sans MS" pitchFamily="66" charset="0"/>
            </a:endParaRPr>
          </a:p>
        </p:txBody>
      </p:sp>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Tree>
    <p:extLst>
      <p:ext uri="{BB962C8B-B14F-4D97-AF65-F5344CB8AC3E}">
        <p14:creationId xmlns:p14="http://schemas.microsoft.com/office/powerpoint/2010/main" val="372436551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F0F5FA"/>
        </a:solidFill>
        <a:effectLst/>
      </p:bgPr>
    </p:bg>
    <p:spTree>
      <p:nvGrpSpPr>
        <p:cNvPr id="1" name=""/>
        <p:cNvGrpSpPr/>
        <p:nvPr/>
      </p:nvGrpSpPr>
      <p:grpSpPr>
        <a:xfrm>
          <a:off x="0" y="0"/>
          <a:ext cx="0" cy="0"/>
          <a:chOff x="0" y="0"/>
          <a:chExt cx="0" cy="0"/>
        </a:xfrm>
      </p:grpSpPr>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
        <p:nvSpPr>
          <p:cNvPr id="9" name="Title 1"/>
          <p:cNvSpPr>
            <a:spLocks noGrp="1"/>
          </p:cNvSpPr>
          <p:nvPr>
            <p:ph type="ctrTitle"/>
          </p:nvPr>
        </p:nvSpPr>
        <p:spPr>
          <a:xfrm>
            <a:off x="381000" y="612775"/>
            <a:ext cx="8305800" cy="5788025"/>
          </a:xfrm>
        </p:spPr>
        <p:txBody>
          <a:bodyPr>
            <a:normAutofit fontScale="90000"/>
          </a:bodyPr>
          <a:lstStyle/>
          <a:p>
            <a:pPr lvl="0" algn="l"/>
            <a:r>
              <a:rPr kumimoji="0" lang="en-US" sz="3600" b="1" i="0" u="none" strike="noStrike" kern="1200" cap="none" spc="0" normalizeH="0" baseline="0" noProof="0" dirty="0">
                <a:ln>
                  <a:noFill/>
                </a:ln>
                <a:solidFill>
                  <a:prstClr val="black"/>
                </a:solidFill>
                <a:effectLst/>
                <a:uLnTx/>
                <a:uFillTx/>
                <a:latin typeface="Comic Sans MS" pitchFamily="66" charset="0"/>
                <a:ea typeface="+mj-ea"/>
                <a:cs typeface="+mj-cs"/>
              </a:rPr>
              <a:t>Tchaikovsky</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 </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What is the name for music written to </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portray events, activities, or moods? </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lang="en-US" sz="3000" dirty="0">
                <a:solidFill>
                  <a:srgbClr val="FF0000"/>
                </a:solidFill>
                <a:latin typeface="Comic Sans MS" pitchFamily="66" charset="0"/>
              </a:rPr>
              <a:t>p</a:t>
            </a:r>
            <a:r>
              <a:rPr kumimoji="0" lang="en-US" sz="3000" b="0" i="0" u="none" strike="noStrike" kern="1200" cap="none" spc="0" normalizeH="0" baseline="0" noProof="0" dirty="0" err="1">
                <a:ln>
                  <a:noFill/>
                </a:ln>
                <a:solidFill>
                  <a:srgbClr val="FF0000"/>
                </a:solidFill>
                <a:effectLst/>
                <a:uLnTx/>
                <a:uFillTx/>
                <a:latin typeface="Comic Sans MS" pitchFamily="66" charset="0"/>
                <a:ea typeface="+mj-ea"/>
                <a:cs typeface="+mj-cs"/>
              </a:rPr>
              <a:t>rogram</a:t>
            </a:r>
            <a:r>
              <a:rPr kumimoji="0" lang="en-US" sz="3000" b="0" i="0" u="none" strike="noStrike" kern="1200" cap="none" spc="0" normalizeH="0" baseline="0" noProof="0" dirty="0">
                <a:ln>
                  <a:noFill/>
                </a:ln>
                <a:solidFill>
                  <a:srgbClr val="FF0000"/>
                </a:solidFill>
                <a:effectLst/>
                <a:uLnTx/>
                <a:uFillTx/>
                <a:latin typeface="Comic Sans MS" pitchFamily="66" charset="0"/>
                <a:ea typeface="+mj-ea"/>
                <a:cs typeface="+mj-cs"/>
              </a:rPr>
              <a:t> music</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What is the name of an independent, one-movement work with contrasting sections, in the style of an opera overture? </a:t>
            </a:r>
            <a:r>
              <a:rPr lang="en-US" sz="3000" dirty="0">
                <a:solidFill>
                  <a:srgbClr val="FF0000"/>
                </a:solidFill>
                <a:latin typeface="Comic Sans MS" pitchFamily="66" charset="0"/>
              </a:rPr>
              <a:t>c</a:t>
            </a:r>
            <a:r>
              <a:rPr kumimoji="0" lang="en-US" sz="3000" b="0" i="0" u="none" strike="noStrike" kern="1200" cap="none" spc="0" normalizeH="0" baseline="0" noProof="0" dirty="0" err="1">
                <a:ln>
                  <a:noFill/>
                </a:ln>
                <a:solidFill>
                  <a:srgbClr val="FF0000"/>
                </a:solidFill>
                <a:effectLst/>
                <a:uLnTx/>
                <a:uFillTx/>
                <a:latin typeface="Comic Sans MS" pitchFamily="66" charset="0"/>
                <a:ea typeface="+mj-ea"/>
                <a:cs typeface="+mj-cs"/>
              </a:rPr>
              <a:t>oncert</a:t>
            </a:r>
            <a:r>
              <a:rPr kumimoji="0" lang="en-US" sz="3000" b="0" i="0" u="none" strike="noStrike" kern="1200" cap="none" spc="0" normalizeH="0" baseline="0" noProof="0" dirty="0">
                <a:ln>
                  <a:noFill/>
                </a:ln>
                <a:solidFill>
                  <a:srgbClr val="FF0000"/>
                </a:solidFill>
                <a:effectLst/>
                <a:uLnTx/>
                <a:uFillTx/>
                <a:latin typeface="Comic Sans MS" pitchFamily="66" charset="0"/>
                <a:ea typeface="+mj-ea"/>
                <a:cs typeface="+mj-cs"/>
              </a:rPr>
              <a:t> overture</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What is the term for patriotic feelings, principles, or efforts? </a:t>
            </a:r>
            <a:r>
              <a:rPr kumimoji="0" lang="en-US" sz="3000" b="0" i="0" u="none" strike="noStrike" kern="1200" cap="none" spc="0" normalizeH="0" baseline="0" noProof="0" dirty="0">
                <a:ln>
                  <a:noFill/>
                </a:ln>
                <a:solidFill>
                  <a:srgbClr val="FF0000"/>
                </a:solidFill>
                <a:effectLst/>
                <a:uLnTx/>
                <a:uFillTx/>
                <a:latin typeface="Comic Sans MS" pitchFamily="66" charset="0"/>
                <a:ea typeface="+mj-ea"/>
                <a:cs typeface="+mj-cs"/>
              </a:rPr>
              <a:t>nationalism</a:t>
            </a:r>
            <a:br>
              <a:rPr lang="en-US" sz="2700" dirty="0">
                <a:solidFill>
                  <a:srgbClr val="FF0000"/>
                </a:solidFill>
                <a:latin typeface="Comic Sans MS" pitchFamily="66" charset="0"/>
              </a:rPr>
            </a:br>
            <a:endParaRPr lang="en-US" sz="2700" b="1" dirty="0">
              <a:solidFill>
                <a:srgbClr val="FF0000"/>
              </a:solidFill>
              <a:latin typeface="Comic Sans MS" pitchFamily="66" charset="0"/>
            </a:endParaRPr>
          </a:p>
        </p:txBody>
      </p:sp>
    </p:spTree>
    <p:extLst>
      <p:ext uri="{BB962C8B-B14F-4D97-AF65-F5344CB8AC3E}">
        <p14:creationId xmlns:p14="http://schemas.microsoft.com/office/powerpoint/2010/main" val="18604478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304800"/>
            <a:ext cx="8305800" cy="6248400"/>
          </a:xfrm>
        </p:spPr>
        <p:txBody>
          <a:bodyPr>
            <a:normAutofit/>
          </a:bodyPr>
          <a:lstStyle/>
          <a:p>
            <a:pPr algn="l"/>
            <a:r>
              <a:rPr lang="en-US" sz="3600" b="1" dirty="0">
                <a:latin typeface="Comic Sans MS" pitchFamily="66" charset="0"/>
              </a:rPr>
              <a:t>Beethoven</a:t>
            </a:r>
            <a:br>
              <a:rPr lang="en-US" sz="2700" dirty="0">
                <a:latin typeface="Comic Sans MS" pitchFamily="66" charset="0"/>
              </a:rPr>
            </a:br>
            <a:r>
              <a:rPr lang="en-US" sz="2700" dirty="0">
                <a:latin typeface="Comic Sans MS" pitchFamily="66" charset="0"/>
              </a:rPr>
              <a:t> </a:t>
            </a:r>
            <a:br>
              <a:rPr lang="en-US" sz="2700" dirty="0">
                <a:latin typeface="Comic Sans MS" pitchFamily="66" charset="0"/>
              </a:rPr>
            </a:br>
            <a:r>
              <a:rPr lang="en-US" sz="2700" dirty="0">
                <a:latin typeface="Comic Sans MS" pitchFamily="66" charset="0"/>
              </a:rPr>
              <a:t>What is the name of a musical composition </a:t>
            </a:r>
            <a:br>
              <a:rPr lang="en-US" sz="2700" dirty="0">
                <a:latin typeface="Comic Sans MS" pitchFamily="66" charset="0"/>
              </a:rPr>
            </a:br>
            <a:r>
              <a:rPr lang="en-US" sz="2700" dirty="0">
                <a:latin typeface="Comic Sans MS" pitchFamily="66" charset="0"/>
              </a:rPr>
              <a:t>in three or more movements for orchestra?</a:t>
            </a:r>
            <a:br>
              <a:rPr lang="en-US" sz="2700" dirty="0">
                <a:latin typeface="Comic Sans MS" pitchFamily="66" charset="0"/>
              </a:rPr>
            </a:br>
            <a:br>
              <a:rPr lang="en-US" sz="2700" dirty="0">
                <a:latin typeface="Comic Sans MS" pitchFamily="66" charset="0"/>
              </a:rPr>
            </a:br>
            <a:br>
              <a:rPr lang="en-US" sz="2700" dirty="0">
                <a:latin typeface="Comic Sans MS" pitchFamily="66" charset="0"/>
              </a:rPr>
            </a:br>
            <a:r>
              <a:rPr lang="en-US" sz="2700" dirty="0">
                <a:latin typeface="Comic Sans MS" pitchFamily="66" charset="0"/>
              </a:rPr>
              <a:t>What is the term (“minuet” in Italian) for a social dance for two people in 3/4 time (three beats per measure?</a:t>
            </a:r>
            <a:br>
              <a:rPr lang="en-US" sz="2700" dirty="0">
                <a:latin typeface="Comic Sans MS" pitchFamily="66" charset="0"/>
              </a:rPr>
            </a:br>
            <a:br>
              <a:rPr lang="en-US" sz="2700" dirty="0">
                <a:latin typeface="Comic Sans MS" pitchFamily="66" charset="0"/>
              </a:rPr>
            </a:br>
            <a:br>
              <a:rPr lang="en-US" sz="2700" dirty="0">
                <a:latin typeface="Comic Sans MS" pitchFamily="66" charset="0"/>
              </a:rPr>
            </a:br>
            <a:r>
              <a:rPr lang="en-US" sz="2700" dirty="0">
                <a:latin typeface="Comic Sans MS" pitchFamily="66" charset="0"/>
              </a:rPr>
              <a:t>What is the term for emphasizing a note by making it louder?</a:t>
            </a:r>
            <a:endParaRPr lang="en-US" sz="2700" b="1" dirty="0">
              <a:solidFill>
                <a:srgbClr val="FF0000"/>
              </a:solidFill>
              <a:latin typeface="Comic Sans MS" pitchFamily="66" charset="0"/>
            </a:endParaRPr>
          </a:p>
        </p:txBody>
      </p:sp>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0F5FA"/>
        </a:solidFill>
        <a:effectLst/>
      </p:bgPr>
    </p:bg>
    <p:spTree>
      <p:nvGrpSpPr>
        <p:cNvPr id="1" name=""/>
        <p:cNvGrpSpPr/>
        <p:nvPr/>
      </p:nvGrpSpPr>
      <p:grpSpPr>
        <a:xfrm>
          <a:off x="0" y="0"/>
          <a:ext cx="0" cy="0"/>
          <a:chOff x="0" y="0"/>
          <a:chExt cx="0" cy="0"/>
        </a:xfrm>
      </p:grpSpPr>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
        <p:nvSpPr>
          <p:cNvPr id="9" name="Title 1"/>
          <p:cNvSpPr>
            <a:spLocks noGrp="1"/>
          </p:cNvSpPr>
          <p:nvPr>
            <p:ph type="ctrTitle"/>
          </p:nvPr>
        </p:nvSpPr>
        <p:spPr>
          <a:xfrm>
            <a:off x="381000" y="304800"/>
            <a:ext cx="8305800" cy="6248400"/>
          </a:xfrm>
        </p:spPr>
        <p:txBody>
          <a:bodyPr>
            <a:normAutofit/>
          </a:bodyPr>
          <a:lstStyle/>
          <a:p>
            <a:pPr algn="l"/>
            <a:r>
              <a:rPr kumimoji="0" lang="en-US" sz="3600" b="1" i="0" u="none" strike="noStrike" kern="1200" cap="none" spc="0" normalizeH="0" baseline="0" noProof="0" dirty="0">
                <a:ln>
                  <a:noFill/>
                </a:ln>
                <a:solidFill>
                  <a:prstClr val="black"/>
                </a:solidFill>
                <a:effectLst/>
                <a:uLnTx/>
                <a:uFillTx/>
                <a:latin typeface="Comic Sans MS" pitchFamily="66" charset="0"/>
                <a:ea typeface="+mj-ea"/>
                <a:cs typeface="+mj-cs"/>
              </a:rPr>
              <a:t>Beethoven</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 </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What is the name of a musical composition </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in three or more movements for orchestra? </a:t>
            </a:r>
            <a:r>
              <a:rPr lang="en-US" sz="2800" dirty="0">
                <a:solidFill>
                  <a:srgbClr val="FF0000"/>
                </a:solidFill>
                <a:latin typeface="Comic Sans MS" pitchFamily="66" charset="0"/>
              </a:rPr>
              <a:t>symphony</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What is the term (“minuet” in Italian) for a social dance for two people in 3/4 time (three beats per measure? </a:t>
            </a:r>
            <a:r>
              <a:rPr lang="en-US" sz="2800" i="1" dirty="0">
                <a:solidFill>
                  <a:srgbClr val="FF0000"/>
                </a:solidFill>
                <a:latin typeface="Comic Sans MS" pitchFamily="66" charset="0"/>
              </a:rPr>
              <a:t>menuetto</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What is the term for emphasizing a note by making it louder? </a:t>
            </a:r>
            <a:r>
              <a:rPr lang="en-US" sz="2800" dirty="0">
                <a:solidFill>
                  <a:srgbClr val="FF0000"/>
                </a:solidFill>
                <a:latin typeface="Comic Sans MS" pitchFamily="66" charset="0"/>
              </a:rPr>
              <a:t>accent</a:t>
            </a:r>
            <a:endParaRPr lang="en-US" sz="2700" b="1" i="1" dirty="0">
              <a:solidFill>
                <a:srgbClr val="FF0000"/>
              </a:solidFill>
              <a:latin typeface="Comic Sans MS" pitchFamily="66" charset="0"/>
            </a:endParaRPr>
          </a:p>
        </p:txBody>
      </p:sp>
    </p:spTree>
    <p:extLst>
      <p:ext uri="{BB962C8B-B14F-4D97-AF65-F5344CB8AC3E}">
        <p14:creationId xmlns:p14="http://schemas.microsoft.com/office/powerpoint/2010/main" val="21292497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81000" y="381000"/>
            <a:ext cx="8305800" cy="6111089"/>
          </a:xfrm>
        </p:spPr>
        <p:txBody>
          <a:bodyPr>
            <a:normAutofit/>
          </a:bodyPr>
          <a:lstStyle/>
          <a:p>
            <a:pPr lvl="0" algn="l"/>
            <a:r>
              <a:rPr lang="en-US" sz="3600" b="1" dirty="0">
                <a:latin typeface="Comic Sans MS" pitchFamily="66" charset="0"/>
              </a:rPr>
              <a:t>Bizet</a:t>
            </a:r>
            <a:br>
              <a:rPr lang="en-US" sz="2700" dirty="0">
                <a:latin typeface="Comic Sans MS" pitchFamily="66" charset="0"/>
              </a:rPr>
            </a:br>
            <a:r>
              <a:rPr lang="en-US" sz="2700" dirty="0">
                <a:latin typeface="Comic Sans MS" pitchFamily="66" charset="0"/>
              </a:rPr>
              <a:t> </a:t>
            </a:r>
            <a:br>
              <a:rPr lang="en-US" sz="2700" dirty="0">
                <a:latin typeface="Comic Sans MS" pitchFamily="66" charset="0"/>
              </a:rPr>
            </a:br>
            <a:r>
              <a:rPr lang="en-US" sz="3000" dirty="0">
                <a:latin typeface="Comic Sans MS" pitchFamily="66" charset="0"/>
              </a:rPr>
              <a:t>What is the name of Bizet’s last </a:t>
            </a:r>
            <a:br>
              <a:rPr lang="en-US" sz="3000" dirty="0">
                <a:latin typeface="Comic Sans MS" pitchFamily="66" charset="0"/>
              </a:rPr>
            </a:br>
            <a:r>
              <a:rPr lang="en-US" sz="3000" dirty="0">
                <a:latin typeface="Comic Sans MS" pitchFamily="66" charset="0"/>
              </a:rPr>
              <a:t>opera?</a:t>
            </a:r>
            <a:br>
              <a:rPr lang="en-US" sz="2700" dirty="0">
                <a:latin typeface="Comic Sans MS" pitchFamily="66" charset="0"/>
              </a:rPr>
            </a:br>
            <a:br>
              <a:rPr lang="en-US" sz="2700" dirty="0">
                <a:latin typeface="Comic Sans MS" pitchFamily="66" charset="0"/>
              </a:rPr>
            </a:br>
            <a:br>
              <a:rPr lang="en-US" sz="2700" dirty="0">
                <a:latin typeface="Comic Sans MS" pitchFamily="66" charset="0"/>
              </a:rPr>
            </a:br>
            <a:r>
              <a:rPr lang="en-US" sz="3000" dirty="0">
                <a:latin typeface="Comic Sans MS" pitchFamily="66" charset="0"/>
              </a:rPr>
              <a:t>What is the term for a song from an opera, for one voice, often sung with an orchestra?</a:t>
            </a:r>
            <a:br>
              <a:rPr lang="en-US" sz="2700" dirty="0">
                <a:latin typeface="Comic Sans MS" pitchFamily="66" charset="0"/>
              </a:rPr>
            </a:br>
            <a:br>
              <a:rPr lang="en-US" sz="2700" dirty="0">
                <a:latin typeface="Comic Sans MS" pitchFamily="66" charset="0"/>
              </a:rPr>
            </a:br>
            <a:br>
              <a:rPr lang="en-US" sz="2700" dirty="0">
                <a:latin typeface="Comic Sans MS" pitchFamily="66" charset="0"/>
              </a:rPr>
            </a:br>
            <a:r>
              <a:rPr lang="en-US" sz="3000" dirty="0">
                <a:latin typeface="Comic Sans MS" pitchFamily="66" charset="0"/>
              </a:rPr>
              <a:t>What do you call a child (under ager 12) who displays talent in music on the same level as a skilled adult musician?</a:t>
            </a:r>
            <a:endParaRPr lang="en-US" sz="3000" b="1" dirty="0">
              <a:solidFill>
                <a:srgbClr val="FF0000"/>
              </a:solidFill>
              <a:latin typeface="Comic Sans MS" pitchFamily="66" charset="0"/>
            </a:endParaRPr>
          </a:p>
        </p:txBody>
      </p:sp>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0F5FA"/>
        </a:solidFill>
        <a:effectLst/>
      </p:bgPr>
    </p:bg>
    <p:spTree>
      <p:nvGrpSpPr>
        <p:cNvPr id="1" name=""/>
        <p:cNvGrpSpPr/>
        <p:nvPr/>
      </p:nvGrpSpPr>
      <p:grpSpPr>
        <a:xfrm>
          <a:off x="0" y="0"/>
          <a:ext cx="0" cy="0"/>
          <a:chOff x="0" y="0"/>
          <a:chExt cx="0" cy="0"/>
        </a:xfrm>
      </p:grpSpPr>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
        <p:nvSpPr>
          <p:cNvPr id="9" name="Title 1"/>
          <p:cNvSpPr>
            <a:spLocks noGrp="1"/>
          </p:cNvSpPr>
          <p:nvPr>
            <p:ph type="ctrTitle"/>
          </p:nvPr>
        </p:nvSpPr>
        <p:spPr>
          <a:xfrm>
            <a:off x="381000" y="210518"/>
            <a:ext cx="8305800" cy="6342682"/>
          </a:xfrm>
        </p:spPr>
        <p:txBody>
          <a:bodyPr>
            <a:normAutofit fontScale="90000"/>
          </a:bodyPr>
          <a:lstStyle/>
          <a:p>
            <a:pPr lvl="0" algn="l"/>
            <a:r>
              <a:rPr kumimoji="0" lang="en-US" sz="4000" b="1" i="0" u="none" strike="noStrike" kern="1200" cap="none" spc="0" normalizeH="0" baseline="0" noProof="0" dirty="0">
                <a:ln>
                  <a:noFill/>
                </a:ln>
                <a:solidFill>
                  <a:prstClr val="black"/>
                </a:solidFill>
                <a:effectLst/>
                <a:uLnTx/>
                <a:uFillTx/>
                <a:latin typeface="Comic Sans MS" pitchFamily="66" charset="0"/>
                <a:ea typeface="+mj-ea"/>
                <a:cs typeface="+mj-cs"/>
              </a:rPr>
              <a:t>Bizet</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t> </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What is the name of Bizet’s last </a:t>
            </a:r>
            <a:b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opera? </a:t>
            </a:r>
            <a:r>
              <a:rPr lang="en-US" sz="3000" b="1" dirty="0">
                <a:solidFill>
                  <a:srgbClr val="FF0000"/>
                </a:solidFill>
                <a:latin typeface="Comic Sans MS" pitchFamily="66" charset="0"/>
              </a:rPr>
              <a:t>Carmen</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What is the term for a song from an opera, for one voice, often sung with an orchestra? </a:t>
            </a:r>
            <a:r>
              <a:rPr kumimoji="0" lang="en-US" sz="3000" b="0" i="0" u="none" strike="noStrike" kern="1200" cap="none" spc="0" normalizeH="0" baseline="0" noProof="0" dirty="0">
                <a:ln>
                  <a:noFill/>
                </a:ln>
                <a:solidFill>
                  <a:srgbClr val="FF0000"/>
                </a:solidFill>
                <a:effectLst/>
                <a:uLnTx/>
                <a:uFillTx/>
                <a:latin typeface="Comic Sans MS" pitchFamily="66" charset="0"/>
                <a:ea typeface="+mj-ea"/>
                <a:cs typeface="+mj-cs"/>
              </a:rPr>
              <a:t>o</a:t>
            </a:r>
            <a:r>
              <a:rPr lang="en-US" sz="3000" dirty="0" err="1">
                <a:solidFill>
                  <a:srgbClr val="FF0000"/>
                </a:solidFill>
                <a:latin typeface="Comic Sans MS" pitchFamily="66" charset="0"/>
              </a:rPr>
              <a:t>pera</a:t>
            </a:r>
            <a:r>
              <a:rPr lang="en-US" sz="3000" dirty="0">
                <a:solidFill>
                  <a:srgbClr val="FF0000"/>
                </a:solidFill>
                <a:latin typeface="Comic Sans MS" pitchFamily="66" charset="0"/>
              </a:rPr>
              <a:t> aria</a:t>
            </a: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br>
              <a:rPr kumimoji="0" lang="en-US" sz="2700" b="0" i="0" u="none" strike="noStrike" kern="1200" cap="none" spc="0" normalizeH="0" baseline="0" noProof="0" dirty="0">
                <a:ln>
                  <a:noFill/>
                </a:ln>
                <a:solidFill>
                  <a:prstClr val="black"/>
                </a:solidFill>
                <a:effectLst/>
                <a:uLnTx/>
                <a:uFillTx/>
                <a:latin typeface="Comic Sans MS" pitchFamily="66" charset="0"/>
                <a:ea typeface="+mj-ea"/>
                <a:cs typeface="+mj-cs"/>
              </a:rPr>
            </a:br>
            <a:r>
              <a:rPr kumimoji="0" lang="en-US" sz="3000" b="0" i="0" u="none" strike="noStrike" kern="1200" cap="none" spc="0" normalizeH="0" baseline="0" noProof="0" dirty="0">
                <a:ln>
                  <a:noFill/>
                </a:ln>
                <a:solidFill>
                  <a:prstClr val="black"/>
                </a:solidFill>
                <a:effectLst/>
                <a:uLnTx/>
                <a:uFillTx/>
                <a:latin typeface="Comic Sans MS" pitchFamily="66" charset="0"/>
                <a:ea typeface="+mj-ea"/>
                <a:cs typeface="+mj-cs"/>
              </a:rPr>
              <a:t>What do you call a child (under ager 12) who displays talent in music on the same level as a skilled adult musician? </a:t>
            </a:r>
            <a:r>
              <a:rPr kumimoji="0" lang="en-US" sz="3000" b="0" i="0" u="none" strike="noStrike" kern="1200" cap="none" spc="0" normalizeH="0" baseline="0" noProof="0" dirty="0">
                <a:ln>
                  <a:noFill/>
                </a:ln>
                <a:solidFill>
                  <a:srgbClr val="FF0000"/>
                </a:solidFill>
                <a:effectLst/>
                <a:uLnTx/>
                <a:uFillTx/>
                <a:latin typeface="Comic Sans MS" pitchFamily="66" charset="0"/>
                <a:ea typeface="+mj-ea"/>
                <a:cs typeface="+mj-cs"/>
              </a:rPr>
              <a:t>m</a:t>
            </a:r>
            <a:r>
              <a:rPr lang="en-US" sz="3000" dirty="0" err="1">
                <a:solidFill>
                  <a:srgbClr val="FF0000"/>
                </a:solidFill>
                <a:latin typeface="Comic Sans MS" pitchFamily="66" charset="0"/>
              </a:rPr>
              <a:t>usical</a:t>
            </a:r>
            <a:r>
              <a:rPr lang="en-US" sz="3000" dirty="0">
                <a:solidFill>
                  <a:srgbClr val="FF0000"/>
                </a:solidFill>
                <a:latin typeface="Comic Sans MS" pitchFamily="66" charset="0"/>
              </a:rPr>
              <a:t> prodigy</a:t>
            </a:r>
            <a:endParaRPr lang="en-US" sz="3000" b="1" dirty="0">
              <a:solidFill>
                <a:srgbClr val="FF0000"/>
              </a:solidFill>
              <a:latin typeface="Comic Sans MS" pitchFamily="66" charset="0"/>
            </a:endParaRPr>
          </a:p>
        </p:txBody>
      </p:sp>
    </p:spTree>
    <p:extLst>
      <p:ext uri="{BB962C8B-B14F-4D97-AF65-F5344CB8AC3E}">
        <p14:creationId xmlns:p14="http://schemas.microsoft.com/office/powerpoint/2010/main" val="1188151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304800"/>
            <a:ext cx="8305800" cy="6248400"/>
          </a:xfrm>
        </p:spPr>
        <p:txBody>
          <a:bodyPr>
            <a:normAutofit fontScale="90000"/>
          </a:bodyPr>
          <a:lstStyle/>
          <a:p>
            <a:pPr algn="l"/>
            <a:r>
              <a:rPr lang="en-US" sz="4000" b="1" dirty="0">
                <a:latin typeface="Comic Sans MS" pitchFamily="66" charset="0"/>
              </a:rPr>
              <a:t>Brahms</a:t>
            </a:r>
            <a:br>
              <a:rPr lang="en-US" sz="2700" dirty="0">
                <a:latin typeface="Comic Sans MS" pitchFamily="66" charset="0"/>
              </a:rPr>
            </a:br>
            <a:r>
              <a:rPr lang="en-US" sz="2700" dirty="0">
                <a:latin typeface="Comic Sans MS" pitchFamily="66" charset="0"/>
              </a:rPr>
              <a:t> </a:t>
            </a:r>
            <a:br>
              <a:rPr lang="en-US" sz="3000" dirty="0">
                <a:latin typeface="Comic Sans MS" pitchFamily="66" charset="0"/>
              </a:rPr>
            </a:br>
            <a:r>
              <a:rPr lang="en-US" sz="3000" dirty="0">
                <a:latin typeface="Comic Sans MS" pitchFamily="66" charset="0"/>
              </a:rPr>
              <a:t>What is the term for a line of single </a:t>
            </a:r>
            <a:br>
              <a:rPr lang="en-US" sz="3000" dirty="0">
                <a:latin typeface="Comic Sans MS" pitchFamily="66" charset="0"/>
              </a:rPr>
            </a:br>
            <a:r>
              <a:rPr lang="en-US" sz="3000" dirty="0">
                <a:latin typeface="Comic Sans MS" pitchFamily="66" charset="0"/>
              </a:rPr>
              <a:t>pitches that move up, down, or repeat </a:t>
            </a:r>
            <a:br>
              <a:rPr lang="en-US" sz="3000" dirty="0">
                <a:latin typeface="Comic Sans MS" pitchFamily="66" charset="0"/>
              </a:rPr>
            </a:br>
            <a:r>
              <a:rPr lang="en-US" sz="3000" dirty="0">
                <a:latin typeface="Comic Sans MS" pitchFamily="66" charset="0"/>
              </a:rPr>
              <a:t>(the tune of the music)?</a:t>
            </a:r>
            <a:br>
              <a:rPr lang="en-US" sz="3000" dirty="0">
                <a:latin typeface="Comic Sans MS" pitchFamily="66" charset="0"/>
              </a:rPr>
            </a:br>
            <a:br>
              <a:rPr lang="en-US" sz="3000" dirty="0">
                <a:latin typeface="Comic Sans MS" pitchFamily="66" charset="0"/>
              </a:rPr>
            </a:br>
            <a:br>
              <a:rPr lang="en-US" sz="3000" dirty="0">
                <a:latin typeface="Comic Sans MS" pitchFamily="66" charset="0"/>
              </a:rPr>
            </a:br>
            <a:r>
              <a:rPr lang="en-US" sz="3000" dirty="0">
                <a:latin typeface="Comic Sans MS" pitchFamily="66" charset="0"/>
              </a:rPr>
              <a:t>What Italian dynamics term means “gradually louder”?</a:t>
            </a:r>
            <a:br>
              <a:rPr lang="en-US" sz="3000" dirty="0">
                <a:latin typeface="Comic Sans MS" pitchFamily="66" charset="0"/>
              </a:rPr>
            </a:br>
            <a:r>
              <a:rPr lang="en-US" sz="3000" dirty="0"/>
              <a:t> </a:t>
            </a:r>
            <a:br>
              <a:rPr lang="en-US" sz="3000" dirty="0"/>
            </a:br>
            <a:br>
              <a:rPr lang="en-US" sz="3000" dirty="0">
                <a:latin typeface="Comic Sans MS" pitchFamily="66" charset="0"/>
              </a:rPr>
            </a:br>
            <a:r>
              <a:rPr lang="en-US" sz="3000" dirty="0">
                <a:latin typeface="Comic Sans MS" pitchFamily="66" charset="0"/>
              </a:rPr>
              <a:t>What Italian tempo term means “gradually faster”?</a:t>
            </a:r>
            <a:br>
              <a:rPr lang="en-US" sz="3000" dirty="0">
                <a:latin typeface="Comic Sans MS" pitchFamily="66" charset="0"/>
              </a:rPr>
            </a:br>
            <a:endParaRPr lang="en-US" sz="3000" b="1" dirty="0">
              <a:solidFill>
                <a:srgbClr val="FF0000"/>
              </a:solidFill>
              <a:latin typeface="Comic Sans MS" pitchFamily="66" charset="0"/>
            </a:endParaRPr>
          </a:p>
        </p:txBody>
      </p:sp>
      <p:grpSp>
        <p:nvGrpSpPr>
          <p:cNvPr id="3" name="Group 71"/>
          <p:cNvGrpSpPr/>
          <p:nvPr/>
        </p:nvGrpSpPr>
        <p:grpSpPr>
          <a:xfrm>
            <a:off x="7315200" y="228600"/>
            <a:ext cx="1604963" cy="1808163"/>
            <a:chOff x="3429000" y="2362200"/>
            <a:chExt cx="1604963" cy="1808163"/>
          </a:xfrm>
        </p:grpSpPr>
        <p:grpSp>
          <p:nvGrpSpPr>
            <p:cNvPr id="4" name="Group 43"/>
            <p:cNvGrpSpPr>
              <a:grpSpLocks noChangeAspect="1"/>
            </p:cNvGrpSpPr>
            <p:nvPr/>
          </p:nvGrpSpPr>
          <p:grpSpPr bwMode="auto">
            <a:xfrm>
              <a:off x="3429000" y="2362200"/>
              <a:ext cx="1604963" cy="1808163"/>
              <a:chOff x="2160" y="1488"/>
              <a:chExt cx="1011" cy="1139"/>
            </a:xfrm>
          </p:grpSpPr>
          <p:sp>
            <p:nvSpPr>
              <p:cNvPr id="6" name="AutoShape 42"/>
              <p:cNvSpPr>
                <a:spLocks noChangeAspect="1" noChangeArrowheads="1" noTextEdit="1"/>
              </p:cNvSpPr>
              <p:nvPr/>
            </p:nvSpPr>
            <p:spPr bwMode="auto">
              <a:xfrm>
                <a:off x="2160" y="1488"/>
                <a:ext cx="1011" cy="11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44"/>
              <p:cNvSpPr>
                <a:spLocks/>
              </p:cNvSpPr>
              <p:nvPr/>
            </p:nvSpPr>
            <p:spPr bwMode="auto">
              <a:xfrm>
                <a:off x="2167" y="1490"/>
                <a:ext cx="1001" cy="1136"/>
              </a:xfrm>
              <a:custGeom>
                <a:avLst/>
                <a:gdLst/>
                <a:ahLst/>
                <a:cxnLst>
                  <a:cxn ang="0">
                    <a:pos x="1523" y="2222"/>
                  </a:cxn>
                  <a:cxn ang="0">
                    <a:pos x="1664" y="2268"/>
                  </a:cxn>
                  <a:cxn ang="0">
                    <a:pos x="1787" y="2236"/>
                  </a:cxn>
                  <a:cxn ang="0">
                    <a:pos x="1914" y="2263"/>
                  </a:cxn>
                  <a:cxn ang="0">
                    <a:pos x="1955" y="2252"/>
                  </a:cxn>
                  <a:cxn ang="0">
                    <a:pos x="1977" y="2200"/>
                  </a:cxn>
                  <a:cxn ang="0">
                    <a:pos x="1933" y="2098"/>
                  </a:cxn>
                  <a:cxn ang="0">
                    <a:pos x="1962" y="1965"/>
                  </a:cxn>
                  <a:cxn ang="0">
                    <a:pos x="1960" y="1827"/>
                  </a:cxn>
                  <a:cxn ang="0">
                    <a:pos x="1975" y="1749"/>
                  </a:cxn>
                  <a:cxn ang="0">
                    <a:pos x="1999" y="1596"/>
                  </a:cxn>
                  <a:cxn ang="0">
                    <a:pos x="1967" y="1452"/>
                  </a:cxn>
                  <a:cxn ang="0">
                    <a:pos x="2000" y="1336"/>
                  </a:cxn>
                  <a:cxn ang="0">
                    <a:pos x="1959" y="1237"/>
                  </a:cxn>
                  <a:cxn ang="0">
                    <a:pos x="1990" y="1083"/>
                  </a:cxn>
                  <a:cxn ang="0">
                    <a:pos x="2000" y="900"/>
                  </a:cxn>
                  <a:cxn ang="0">
                    <a:pos x="1951" y="801"/>
                  </a:cxn>
                  <a:cxn ang="0">
                    <a:pos x="1986" y="633"/>
                  </a:cxn>
                  <a:cxn ang="0">
                    <a:pos x="1966" y="437"/>
                  </a:cxn>
                  <a:cxn ang="0">
                    <a:pos x="1981" y="217"/>
                  </a:cxn>
                  <a:cxn ang="0">
                    <a:pos x="1957" y="40"/>
                  </a:cxn>
                  <a:cxn ang="0">
                    <a:pos x="1954" y="30"/>
                  </a:cxn>
                  <a:cxn ang="0">
                    <a:pos x="1813" y="53"/>
                  </a:cxn>
                  <a:cxn ang="0">
                    <a:pos x="1732" y="20"/>
                  </a:cxn>
                  <a:cxn ang="0">
                    <a:pos x="1597" y="5"/>
                  </a:cxn>
                  <a:cxn ang="0">
                    <a:pos x="1432" y="27"/>
                  </a:cxn>
                  <a:cxn ang="0">
                    <a:pos x="1328" y="7"/>
                  </a:cxn>
                  <a:cxn ang="0">
                    <a:pos x="1272" y="35"/>
                  </a:cxn>
                  <a:cxn ang="0">
                    <a:pos x="1177" y="45"/>
                  </a:cxn>
                  <a:cxn ang="0">
                    <a:pos x="1044" y="4"/>
                  </a:cxn>
                  <a:cxn ang="0">
                    <a:pos x="878" y="13"/>
                  </a:cxn>
                  <a:cxn ang="0">
                    <a:pos x="782" y="59"/>
                  </a:cxn>
                  <a:cxn ang="0">
                    <a:pos x="673" y="33"/>
                  </a:cxn>
                  <a:cxn ang="0">
                    <a:pos x="535" y="28"/>
                  </a:cxn>
                  <a:cxn ang="0">
                    <a:pos x="410" y="32"/>
                  </a:cxn>
                  <a:cxn ang="0">
                    <a:pos x="266" y="10"/>
                  </a:cxn>
                  <a:cxn ang="0">
                    <a:pos x="114" y="65"/>
                  </a:cxn>
                  <a:cxn ang="0">
                    <a:pos x="66" y="89"/>
                  </a:cxn>
                  <a:cxn ang="0">
                    <a:pos x="13" y="261"/>
                  </a:cxn>
                  <a:cxn ang="0">
                    <a:pos x="41" y="499"/>
                  </a:cxn>
                  <a:cxn ang="0">
                    <a:pos x="37" y="668"/>
                  </a:cxn>
                  <a:cxn ang="0">
                    <a:pos x="45" y="825"/>
                  </a:cxn>
                  <a:cxn ang="0">
                    <a:pos x="0" y="968"/>
                  </a:cxn>
                  <a:cxn ang="0">
                    <a:pos x="53" y="1212"/>
                  </a:cxn>
                  <a:cxn ang="0">
                    <a:pos x="5" y="1359"/>
                  </a:cxn>
                  <a:cxn ang="0">
                    <a:pos x="44" y="1546"/>
                  </a:cxn>
                  <a:cxn ang="0">
                    <a:pos x="31" y="1743"/>
                  </a:cxn>
                  <a:cxn ang="0">
                    <a:pos x="39" y="1843"/>
                  </a:cxn>
                  <a:cxn ang="0">
                    <a:pos x="55" y="1981"/>
                  </a:cxn>
                  <a:cxn ang="0">
                    <a:pos x="68" y="2111"/>
                  </a:cxn>
                  <a:cxn ang="0">
                    <a:pos x="30" y="2207"/>
                  </a:cxn>
                  <a:cxn ang="0">
                    <a:pos x="77" y="2238"/>
                  </a:cxn>
                  <a:cxn ang="0">
                    <a:pos x="194" y="2193"/>
                  </a:cxn>
                  <a:cxn ang="0">
                    <a:pos x="327" y="2255"/>
                  </a:cxn>
                  <a:cxn ang="0">
                    <a:pos x="440" y="2220"/>
                  </a:cxn>
                  <a:cxn ang="0">
                    <a:pos x="536" y="2265"/>
                  </a:cxn>
                  <a:cxn ang="0">
                    <a:pos x="674" y="2247"/>
                  </a:cxn>
                  <a:cxn ang="0">
                    <a:pos x="842" y="2263"/>
                  </a:cxn>
                  <a:cxn ang="0">
                    <a:pos x="926" y="2263"/>
                  </a:cxn>
                  <a:cxn ang="0">
                    <a:pos x="978" y="2237"/>
                  </a:cxn>
                  <a:cxn ang="0">
                    <a:pos x="1077" y="2232"/>
                  </a:cxn>
                  <a:cxn ang="0">
                    <a:pos x="1204" y="2273"/>
                  </a:cxn>
                  <a:cxn ang="0">
                    <a:pos x="1379" y="2255"/>
                  </a:cxn>
                </a:cxnLst>
                <a:rect l="0" t="0" r="r" b="b"/>
                <a:pathLst>
                  <a:path w="2001" h="2273">
                    <a:moveTo>
                      <a:pt x="1439" y="2221"/>
                    </a:moveTo>
                    <a:lnTo>
                      <a:pt x="1451" y="2217"/>
                    </a:lnTo>
                    <a:lnTo>
                      <a:pt x="1462" y="2215"/>
                    </a:lnTo>
                    <a:lnTo>
                      <a:pt x="1475" y="2214"/>
                    </a:lnTo>
                    <a:lnTo>
                      <a:pt x="1486" y="2214"/>
                    </a:lnTo>
                    <a:lnTo>
                      <a:pt x="1499" y="2216"/>
                    </a:lnTo>
                    <a:lnTo>
                      <a:pt x="1510" y="2219"/>
                    </a:lnTo>
                    <a:lnTo>
                      <a:pt x="1523" y="2222"/>
                    </a:lnTo>
                    <a:lnTo>
                      <a:pt x="1535" y="2225"/>
                    </a:lnTo>
                    <a:lnTo>
                      <a:pt x="1553" y="2234"/>
                    </a:lnTo>
                    <a:lnTo>
                      <a:pt x="1571" y="2243"/>
                    </a:lnTo>
                    <a:lnTo>
                      <a:pt x="1589" y="2251"/>
                    </a:lnTo>
                    <a:lnTo>
                      <a:pt x="1607" y="2258"/>
                    </a:lnTo>
                    <a:lnTo>
                      <a:pt x="1626" y="2263"/>
                    </a:lnTo>
                    <a:lnTo>
                      <a:pt x="1644" y="2267"/>
                    </a:lnTo>
                    <a:lnTo>
                      <a:pt x="1664" y="2268"/>
                    </a:lnTo>
                    <a:lnTo>
                      <a:pt x="1683" y="2267"/>
                    </a:lnTo>
                    <a:lnTo>
                      <a:pt x="1697" y="2257"/>
                    </a:lnTo>
                    <a:lnTo>
                      <a:pt x="1711" y="2247"/>
                    </a:lnTo>
                    <a:lnTo>
                      <a:pt x="1726" y="2242"/>
                    </a:lnTo>
                    <a:lnTo>
                      <a:pt x="1740" y="2238"/>
                    </a:lnTo>
                    <a:lnTo>
                      <a:pt x="1756" y="2236"/>
                    </a:lnTo>
                    <a:lnTo>
                      <a:pt x="1771" y="2235"/>
                    </a:lnTo>
                    <a:lnTo>
                      <a:pt x="1787" y="2236"/>
                    </a:lnTo>
                    <a:lnTo>
                      <a:pt x="1802" y="2237"/>
                    </a:lnTo>
                    <a:lnTo>
                      <a:pt x="1818" y="2240"/>
                    </a:lnTo>
                    <a:lnTo>
                      <a:pt x="1834" y="2244"/>
                    </a:lnTo>
                    <a:lnTo>
                      <a:pt x="1850" y="2247"/>
                    </a:lnTo>
                    <a:lnTo>
                      <a:pt x="1866" y="2252"/>
                    </a:lnTo>
                    <a:lnTo>
                      <a:pt x="1883" y="2255"/>
                    </a:lnTo>
                    <a:lnTo>
                      <a:pt x="1899" y="2260"/>
                    </a:lnTo>
                    <a:lnTo>
                      <a:pt x="1914" y="2263"/>
                    </a:lnTo>
                    <a:lnTo>
                      <a:pt x="1930" y="2267"/>
                    </a:lnTo>
                    <a:lnTo>
                      <a:pt x="1933" y="2268"/>
                    </a:lnTo>
                    <a:lnTo>
                      <a:pt x="1936" y="2268"/>
                    </a:lnTo>
                    <a:lnTo>
                      <a:pt x="1939" y="2268"/>
                    </a:lnTo>
                    <a:lnTo>
                      <a:pt x="1941" y="2268"/>
                    </a:lnTo>
                    <a:lnTo>
                      <a:pt x="1946" y="2262"/>
                    </a:lnTo>
                    <a:lnTo>
                      <a:pt x="1951" y="2257"/>
                    </a:lnTo>
                    <a:lnTo>
                      <a:pt x="1955" y="2252"/>
                    </a:lnTo>
                    <a:lnTo>
                      <a:pt x="1961" y="2246"/>
                    </a:lnTo>
                    <a:lnTo>
                      <a:pt x="1966" y="2240"/>
                    </a:lnTo>
                    <a:lnTo>
                      <a:pt x="1970" y="2234"/>
                    </a:lnTo>
                    <a:lnTo>
                      <a:pt x="1974" y="2228"/>
                    </a:lnTo>
                    <a:lnTo>
                      <a:pt x="1977" y="2221"/>
                    </a:lnTo>
                    <a:lnTo>
                      <a:pt x="1978" y="2214"/>
                    </a:lnTo>
                    <a:lnTo>
                      <a:pt x="1978" y="2207"/>
                    </a:lnTo>
                    <a:lnTo>
                      <a:pt x="1977" y="2200"/>
                    </a:lnTo>
                    <a:lnTo>
                      <a:pt x="1977" y="2194"/>
                    </a:lnTo>
                    <a:lnTo>
                      <a:pt x="1974" y="2179"/>
                    </a:lnTo>
                    <a:lnTo>
                      <a:pt x="1968" y="2164"/>
                    </a:lnTo>
                    <a:lnTo>
                      <a:pt x="1962" y="2151"/>
                    </a:lnTo>
                    <a:lnTo>
                      <a:pt x="1955" y="2137"/>
                    </a:lnTo>
                    <a:lnTo>
                      <a:pt x="1947" y="2124"/>
                    </a:lnTo>
                    <a:lnTo>
                      <a:pt x="1940" y="2111"/>
                    </a:lnTo>
                    <a:lnTo>
                      <a:pt x="1933" y="2098"/>
                    </a:lnTo>
                    <a:lnTo>
                      <a:pt x="1928" y="2084"/>
                    </a:lnTo>
                    <a:lnTo>
                      <a:pt x="1923" y="2064"/>
                    </a:lnTo>
                    <a:lnTo>
                      <a:pt x="1923" y="2046"/>
                    </a:lnTo>
                    <a:lnTo>
                      <a:pt x="1926" y="2029"/>
                    </a:lnTo>
                    <a:lnTo>
                      <a:pt x="1933" y="2012"/>
                    </a:lnTo>
                    <a:lnTo>
                      <a:pt x="1941" y="1996"/>
                    </a:lnTo>
                    <a:lnTo>
                      <a:pt x="1952" y="1981"/>
                    </a:lnTo>
                    <a:lnTo>
                      <a:pt x="1962" y="1965"/>
                    </a:lnTo>
                    <a:lnTo>
                      <a:pt x="1972" y="1950"/>
                    </a:lnTo>
                    <a:lnTo>
                      <a:pt x="1981" y="1932"/>
                    </a:lnTo>
                    <a:lnTo>
                      <a:pt x="1984" y="1913"/>
                    </a:lnTo>
                    <a:lnTo>
                      <a:pt x="1985" y="1896"/>
                    </a:lnTo>
                    <a:lnTo>
                      <a:pt x="1982" y="1878"/>
                    </a:lnTo>
                    <a:lnTo>
                      <a:pt x="1976" y="1860"/>
                    </a:lnTo>
                    <a:lnTo>
                      <a:pt x="1969" y="1843"/>
                    </a:lnTo>
                    <a:lnTo>
                      <a:pt x="1960" y="1827"/>
                    </a:lnTo>
                    <a:lnTo>
                      <a:pt x="1951" y="1810"/>
                    </a:lnTo>
                    <a:lnTo>
                      <a:pt x="1949" y="1805"/>
                    </a:lnTo>
                    <a:lnTo>
                      <a:pt x="1949" y="1799"/>
                    </a:lnTo>
                    <a:lnTo>
                      <a:pt x="1948" y="1795"/>
                    </a:lnTo>
                    <a:lnTo>
                      <a:pt x="1951" y="1790"/>
                    </a:lnTo>
                    <a:lnTo>
                      <a:pt x="1959" y="1776"/>
                    </a:lnTo>
                    <a:lnTo>
                      <a:pt x="1967" y="1763"/>
                    </a:lnTo>
                    <a:lnTo>
                      <a:pt x="1975" y="1749"/>
                    </a:lnTo>
                    <a:lnTo>
                      <a:pt x="1982" y="1734"/>
                    </a:lnTo>
                    <a:lnTo>
                      <a:pt x="1987" y="1719"/>
                    </a:lnTo>
                    <a:lnTo>
                      <a:pt x="1993" y="1703"/>
                    </a:lnTo>
                    <a:lnTo>
                      <a:pt x="1998" y="1688"/>
                    </a:lnTo>
                    <a:lnTo>
                      <a:pt x="2001" y="1672"/>
                    </a:lnTo>
                    <a:lnTo>
                      <a:pt x="2001" y="1607"/>
                    </a:lnTo>
                    <a:lnTo>
                      <a:pt x="2000" y="1601"/>
                    </a:lnTo>
                    <a:lnTo>
                      <a:pt x="1999" y="1596"/>
                    </a:lnTo>
                    <a:lnTo>
                      <a:pt x="1998" y="1591"/>
                    </a:lnTo>
                    <a:lnTo>
                      <a:pt x="1995" y="1585"/>
                    </a:lnTo>
                    <a:lnTo>
                      <a:pt x="1976" y="1567"/>
                    </a:lnTo>
                    <a:lnTo>
                      <a:pt x="1963" y="1546"/>
                    </a:lnTo>
                    <a:lnTo>
                      <a:pt x="1957" y="1523"/>
                    </a:lnTo>
                    <a:lnTo>
                      <a:pt x="1956" y="1500"/>
                    </a:lnTo>
                    <a:lnTo>
                      <a:pt x="1960" y="1476"/>
                    </a:lnTo>
                    <a:lnTo>
                      <a:pt x="1967" y="1452"/>
                    </a:lnTo>
                    <a:lnTo>
                      <a:pt x="1976" y="1427"/>
                    </a:lnTo>
                    <a:lnTo>
                      <a:pt x="1989" y="1405"/>
                    </a:lnTo>
                    <a:lnTo>
                      <a:pt x="1993" y="1397"/>
                    </a:lnTo>
                    <a:lnTo>
                      <a:pt x="1997" y="1389"/>
                    </a:lnTo>
                    <a:lnTo>
                      <a:pt x="2000" y="1380"/>
                    </a:lnTo>
                    <a:lnTo>
                      <a:pt x="2001" y="1371"/>
                    </a:lnTo>
                    <a:lnTo>
                      <a:pt x="2001" y="1344"/>
                    </a:lnTo>
                    <a:lnTo>
                      <a:pt x="2000" y="1336"/>
                    </a:lnTo>
                    <a:lnTo>
                      <a:pt x="1998" y="1329"/>
                    </a:lnTo>
                    <a:lnTo>
                      <a:pt x="1995" y="1321"/>
                    </a:lnTo>
                    <a:lnTo>
                      <a:pt x="1992" y="1315"/>
                    </a:lnTo>
                    <a:lnTo>
                      <a:pt x="1985" y="1303"/>
                    </a:lnTo>
                    <a:lnTo>
                      <a:pt x="1978" y="1289"/>
                    </a:lnTo>
                    <a:lnTo>
                      <a:pt x="1971" y="1275"/>
                    </a:lnTo>
                    <a:lnTo>
                      <a:pt x="1966" y="1262"/>
                    </a:lnTo>
                    <a:lnTo>
                      <a:pt x="1959" y="1237"/>
                    </a:lnTo>
                    <a:lnTo>
                      <a:pt x="1955" y="1212"/>
                    </a:lnTo>
                    <a:lnTo>
                      <a:pt x="1955" y="1187"/>
                    </a:lnTo>
                    <a:lnTo>
                      <a:pt x="1961" y="1162"/>
                    </a:lnTo>
                    <a:lnTo>
                      <a:pt x="1968" y="1146"/>
                    </a:lnTo>
                    <a:lnTo>
                      <a:pt x="1974" y="1131"/>
                    </a:lnTo>
                    <a:lnTo>
                      <a:pt x="1979" y="1115"/>
                    </a:lnTo>
                    <a:lnTo>
                      <a:pt x="1985" y="1099"/>
                    </a:lnTo>
                    <a:lnTo>
                      <a:pt x="1990" y="1083"/>
                    </a:lnTo>
                    <a:lnTo>
                      <a:pt x="1994" y="1067"/>
                    </a:lnTo>
                    <a:lnTo>
                      <a:pt x="1998" y="1051"/>
                    </a:lnTo>
                    <a:lnTo>
                      <a:pt x="2001" y="1035"/>
                    </a:lnTo>
                    <a:lnTo>
                      <a:pt x="2001" y="910"/>
                    </a:lnTo>
                    <a:lnTo>
                      <a:pt x="2001" y="908"/>
                    </a:lnTo>
                    <a:lnTo>
                      <a:pt x="2001" y="905"/>
                    </a:lnTo>
                    <a:lnTo>
                      <a:pt x="2000" y="902"/>
                    </a:lnTo>
                    <a:lnTo>
                      <a:pt x="2000" y="900"/>
                    </a:lnTo>
                    <a:lnTo>
                      <a:pt x="1997" y="886"/>
                    </a:lnTo>
                    <a:lnTo>
                      <a:pt x="1991" y="873"/>
                    </a:lnTo>
                    <a:lnTo>
                      <a:pt x="1985" y="861"/>
                    </a:lnTo>
                    <a:lnTo>
                      <a:pt x="1978" y="849"/>
                    </a:lnTo>
                    <a:lnTo>
                      <a:pt x="1970" y="838"/>
                    </a:lnTo>
                    <a:lnTo>
                      <a:pt x="1963" y="825"/>
                    </a:lnTo>
                    <a:lnTo>
                      <a:pt x="1956" y="814"/>
                    </a:lnTo>
                    <a:lnTo>
                      <a:pt x="1951" y="801"/>
                    </a:lnTo>
                    <a:lnTo>
                      <a:pt x="1945" y="777"/>
                    </a:lnTo>
                    <a:lnTo>
                      <a:pt x="1944" y="752"/>
                    </a:lnTo>
                    <a:lnTo>
                      <a:pt x="1947" y="729"/>
                    </a:lnTo>
                    <a:lnTo>
                      <a:pt x="1954" y="705"/>
                    </a:lnTo>
                    <a:lnTo>
                      <a:pt x="1963" y="687"/>
                    </a:lnTo>
                    <a:lnTo>
                      <a:pt x="1971" y="668"/>
                    </a:lnTo>
                    <a:lnTo>
                      <a:pt x="1979" y="650"/>
                    </a:lnTo>
                    <a:lnTo>
                      <a:pt x="1986" y="633"/>
                    </a:lnTo>
                    <a:lnTo>
                      <a:pt x="1992" y="614"/>
                    </a:lnTo>
                    <a:lnTo>
                      <a:pt x="1995" y="596"/>
                    </a:lnTo>
                    <a:lnTo>
                      <a:pt x="1997" y="576"/>
                    </a:lnTo>
                    <a:lnTo>
                      <a:pt x="1995" y="557"/>
                    </a:lnTo>
                    <a:lnTo>
                      <a:pt x="1976" y="529"/>
                    </a:lnTo>
                    <a:lnTo>
                      <a:pt x="1967" y="499"/>
                    </a:lnTo>
                    <a:lnTo>
                      <a:pt x="1963" y="469"/>
                    </a:lnTo>
                    <a:lnTo>
                      <a:pt x="1966" y="437"/>
                    </a:lnTo>
                    <a:lnTo>
                      <a:pt x="1972" y="405"/>
                    </a:lnTo>
                    <a:lnTo>
                      <a:pt x="1981" y="374"/>
                    </a:lnTo>
                    <a:lnTo>
                      <a:pt x="1989" y="341"/>
                    </a:lnTo>
                    <a:lnTo>
                      <a:pt x="1995" y="309"/>
                    </a:lnTo>
                    <a:lnTo>
                      <a:pt x="1998" y="285"/>
                    </a:lnTo>
                    <a:lnTo>
                      <a:pt x="1994" y="261"/>
                    </a:lnTo>
                    <a:lnTo>
                      <a:pt x="1989" y="239"/>
                    </a:lnTo>
                    <a:lnTo>
                      <a:pt x="1981" y="217"/>
                    </a:lnTo>
                    <a:lnTo>
                      <a:pt x="1970" y="196"/>
                    </a:lnTo>
                    <a:lnTo>
                      <a:pt x="1960" y="174"/>
                    </a:lnTo>
                    <a:lnTo>
                      <a:pt x="1951" y="152"/>
                    </a:lnTo>
                    <a:lnTo>
                      <a:pt x="1942" y="131"/>
                    </a:lnTo>
                    <a:lnTo>
                      <a:pt x="1939" y="108"/>
                    </a:lnTo>
                    <a:lnTo>
                      <a:pt x="1944" y="85"/>
                    </a:lnTo>
                    <a:lnTo>
                      <a:pt x="1951" y="63"/>
                    </a:lnTo>
                    <a:lnTo>
                      <a:pt x="1957" y="40"/>
                    </a:lnTo>
                    <a:lnTo>
                      <a:pt x="1957" y="38"/>
                    </a:lnTo>
                    <a:lnTo>
                      <a:pt x="1959" y="36"/>
                    </a:lnTo>
                    <a:lnTo>
                      <a:pt x="1959" y="35"/>
                    </a:lnTo>
                    <a:lnTo>
                      <a:pt x="1959" y="34"/>
                    </a:lnTo>
                    <a:lnTo>
                      <a:pt x="1957" y="33"/>
                    </a:lnTo>
                    <a:lnTo>
                      <a:pt x="1956" y="32"/>
                    </a:lnTo>
                    <a:lnTo>
                      <a:pt x="1955" y="32"/>
                    </a:lnTo>
                    <a:lnTo>
                      <a:pt x="1954" y="30"/>
                    </a:lnTo>
                    <a:lnTo>
                      <a:pt x="1936" y="22"/>
                    </a:lnTo>
                    <a:lnTo>
                      <a:pt x="1917" y="19"/>
                    </a:lnTo>
                    <a:lnTo>
                      <a:pt x="1900" y="19"/>
                    </a:lnTo>
                    <a:lnTo>
                      <a:pt x="1883" y="22"/>
                    </a:lnTo>
                    <a:lnTo>
                      <a:pt x="1865" y="27"/>
                    </a:lnTo>
                    <a:lnTo>
                      <a:pt x="1848" y="35"/>
                    </a:lnTo>
                    <a:lnTo>
                      <a:pt x="1831" y="44"/>
                    </a:lnTo>
                    <a:lnTo>
                      <a:pt x="1813" y="53"/>
                    </a:lnTo>
                    <a:lnTo>
                      <a:pt x="1810" y="55"/>
                    </a:lnTo>
                    <a:lnTo>
                      <a:pt x="1804" y="55"/>
                    </a:lnTo>
                    <a:lnTo>
                      <a:pt x="1798" y="56"/>
                    </a:lnTo>
                    <a:lnTo>
                      <a:pt x="1795" y="53"/>
                    </a:lnTo>
                    <a:lnTo>
                      <a:pt x="1780" y="44"/>
                    </a:lnTo>
                    <a:lnTo>
                      <a:pt x="1764" y="36"/>
                    </a:lnTo>
                    <a:lnTo>
                      <a:pt x="1748" y="27"/>
                    </a:lnTo>
                    <a:lnTo>
                      <a:pt x="1732" y="20"/>
                    </a:lnTo>
                    <a:lnTo>
                      <a:pt x="1714" y="13"/>
                    </a:lnTo>
                    <a:lnTo>
                      <a:pt x="1697" y="7"/>
                    </a:lnTo>
                    <a:lnTo>
                      <a:pt x="1680" y="3"/>
                    </a:lnTo>
                    <a:lnTo>
                      <a:pt x="1663" y="0"/>
                    </a:lnTo>
                    <a:lnTo>
                      <a:pt x="1622" y="0"/>
                    </a:lnTo>
                    <a:lnTo>
                      <a:pt x="1614" y="2"/>
                    </a:lnTo>
                    <a:lnTo>
                      <a:pt x="1606" y="3"/>
                    </a:lnTo>
                    <a:lnTo>
                      <a:pt x="1597" y="5"/>
                    </a:lnTo>
                    <a:lnTo>
                      <a:pt x="1589" y="9"/>
                    </a:lnTo>
                    <a:lnTo>
                      <a:pt x="1570" y="27"/>
                    </a:lnTo>
                    <a:lnTo>
                      <a:pt x="1550" y="40"/>
                    </a:lnTo>
                    <a:lnTo>
                      <a:pt x="1527" y="47"/>
                    </a:lnTo>
                    <a:lnTo>
                      <a:pt x="1504" y="48"/>
                    </a:lnTo>
                    <a:lnTo>
                      <a:pt x="1479" y="44"/>
                    </a:lnTo>
                    <a:lnTo>
                      <a:pt x="1455" y="37"/>
                    </a:lnTo>
                    <a:lnTo>
                      <a:pt x="1432" y="27"/>
                    </a:lnTo>
                    <a:lnTo>
                      <a:pt x="1410" y="15"/>
                    </a:lnTo>
                    <a:lnTo>
                      <a:pt x="1400" y="10"/>
                    </a:lnTo>
                    <a:lnTo>
                      <a:pt x="1388" y="5"/>
                    </a:lnTo>
                    <a:lnTo>
                      <a:pt x="1377" y="3"/>
                    </a:lnTo>
                    <a:lnTo>
                      <a:pt x="1364" y="2"/>
                    </a:lnTo>
                    <a:lnTo>
                      <a:pt x="1351" y="2"/>
                    </a:lnTo>
                    <a:lnTo>
                      <a:pt x="1340" y="4"/>
                    </a:lnTo>
                    <a:lnTo>
                      <a:pt x="1328" y="7"/>
                    </a:lnTo>
                    <a:lnTo>
                      <a:pt x="1318" y="12"/>
                    </a:lnTo>
                    <a:lnTo>
                      <a:pt x="1312" y="14"/>
                    </a:lnTo>
                    <a:lnTo>
                      <a:pt x="1307" y="18"/>
                    </a:lnTo>
                    <a:lnTo>
                      <a:pt x="1300" y="21"/>
                    </a:lnTo>
                    <a:lnTo>
                      <a:pt x="1294" y="25"/>
                    </a:lnTo>
                    <a:lnTo>
                      <a:pt x="1287" y="28"/>
                    </a:lnTo>
                    <a:lnTo>
                      <a:pt x="1280" y="32"/>
                    </a:lnTo>
                    <a:lnTo>
                      <a:pt x="1272" y="35"/>
                    </a:lnTo>
                    <a:lnTo>
                      <a:pt x="1265" y="38"/>
                    </a:lnTo>
                    <a:lnTo>
                      <a:pt x="1254" y="42"/>
                    </a:lnTo>
                    <a:lnTo>
                      <a:pt x="1241" y="45"/>
                    </a:lnTo>
                    <a:lnTo>
                      <a:pt x="1228" y="48"/>
                    </a:lnTo>
                    <a:lnTo>
                      <a:pt x="1215" y="49"/>
                    </a:lnTo>
                    <a:lnTo>
                      <a:pt x="1203" y="49"/>
                    </a:lnTo>
                    <a:lnTo>
                      <a:pt x="1190" y="48"/>
                    </a:lnTo>
                    <a:lnTo>
                      <a:pt x="1177" y="45"/>
                    </a:lnTo>
                    <a:lnTo>
                      <a:pt x="1166" y="42"/>
                    </a:lnTo>
                    <a:lnTo>
                      <a:pt x="1149" y="35"/>
                    </a:lnTo>
                    <a:lnTo>
                      <a:pt x="1131" y="28"/>
                    </a:lnTo>
                    <a:lnTo>
                      <a:pt x="1114" y="22"/>
                    </a:lnTo>
                    <a:lnTo>
                      <a:pt x="1097" y="17"/>
                    </a:lnTo>
                    <a:lnTo>
                      <a:pt x="1080" y="12"/>
                    </a:lnTo>
                    <a:lnTo>
                      <a:pt x="1061" y="7"/>
                    </a:lnTo>
                    <a:lnTo>
                      <a:pt x="1044" y="4"/>
                    </a:lnTo>
                    <a:lnTo>
                      <a:pt x="1025" y="0"/>
                    </a:lnTo>
                    <a:lnTo>
                      <a:pt x="925" y="0"/>
                    </a:lnTo>
                    <a:lnTo>
                      <a:pt x="921" y="2"/>
                    </a:lnTo>
                    <a:lnTo>
                      <a:pt x="915" y="2"/>
                    </a:lnTo>
                    <a:lnTo>
                      <a:pt x="910" y="3"/>
                    </a:lnTo>
                    <a:lnTo>
                      <a:pt x="904" y="4"/>
                    </a:lnTo>
                    <a:lnTo>
                      <a:pt x="891" y="7"/>
                    </a:lnTo>
                    <a:lnTo>
                      <a:pt x="878" y="13"/>
                    </a:lnTo>
                    <a:lnTo>
                      <a:pt x="865" y="19"/>
                    </a:lnTo>
                    <a:lnTo>
                      <a:pt x="854" y="26"/>
                    </a:lnTo>
                    <a:lnTo>
                      <a:pt x="842" y="34"/>
                    </a:lnTo>
                    <a:lnTo>
                      <a:pt x="830" y="41"/>
                    </a:lnTo>
                    <a:lnTo>
                      <a:pt x="818" y="48"/>
                    </a:lnTo>
                    <a:lnTo>
                      <a:pt x="805" y="53"/>
                    </a:lnTo>
                    <a:lnTo>
                      <a:pt x="794" y="57"/>
                    </a:lnTo>
                    <a:lnTo>
                      <a:pt x="782" y="59"/>
                    </a:lnTo>
                    <a:lnTo>
                      <a:pt x="770" y="60"/>
                    </a:lnTo>
                    <a:lnTo>
                      <a:pt x="758" y="60"/>
                    </a:lnTo>
                    <a:lnTo>
                      <a:pt x="745" y="59"/>
                    </a:lnTo>
                    <a:lnTo>
                      <a:pt x="734" y="57"/>
                    </a:lnTo>
                    <a:lnTo>
                      <a:pt x="721" y="53"/>
                    </a:lnTo>
                    <a:lnTo>
                      <a:pt x="710" y="50"/>
                    </a:lnTo>
                    <a:lnTo>
                      <a:pt x="691" y="41"/>
                    </a:lnTo>
                    <a:lnTo>
                      <a:pt x="673" y="33"/>
                    </a:lnTo>
                    <a:lnTo>
                      <a:pt x="656" y="25"/>
                    </a:lnTo>
                    <a:lnTo>
                      <a:pt x="637" y="18"/>
                    </a:lnTo>
                    <a:lnTo>
                      <a:pt x="619" y="12"/>
                    </a:lnTo>
                    <a:lnTo>
                      <a:pt x="600" y="9"/>
                    </a:lnTo>
                    <a:lnTo>
                      <a:pt x="582" y="7"/>
                    </a:lnTo>
                    <a:lnTo>
                      <a:pt x="562" y="9"/>
                    </a:lnTo>
                    <a:lnTo>
                      <a:pt x="548" y="19"/>
                    </a:lnTo>
                    <a:lnTo>
                      <a:pt x="535" y="28"/>
                    </a:lnTo>
                    <a:lnTo>
                      <a:pt x="520" y="34"/>
                    </a:lnTo>
                    <a:lnTo>
                      <a:pt x="505" y="37"/>
                    </a:lnTo>
                    <a:lnTo>
                      <a:pt x="490" y="40"/>
                    </a:lnTo>
                    <a:lnTo>
                      <a:pt x="474" y="41"/>
                    </a:lnTo>
                    <a:lnTo>
                      <a:pt x="459" y="40"/>
                    </a:lnTo>
                    <a:lnTo>
                      <a:pt x="442" y="38"/>
                    </a:lnTo>
                    <a:lnTo>
                      <a:pt x="426" y="35"/>
                    </a:lnTo>
                    <a:lnTo>
                      <a:pt x="410" y="32"/>
                    </a:lnTo>
                    <a:lnTo>
                      <a:pt x="394" y="28"/>
                    </a:lnTo>
                    <a:lnTo>
                      <a:pt x="378" y="23"/>
                    </a:lnTo>
                    <a:lnTo>
                      <a:pt x="362" y="20"/>
                    </a:lnTo>
                    <a:lnTo>
                      <a:pt x="346" y="15"/>
                    </a:lnTo>
                    <a:lnTo>
                      <a:pt x="331" y="12"/>
                    </a:lnTo>
                    <a:lnTo>
                      <a:pt x="315" y="9"/>
                    </a:lnTo>
                    <a:lnTo>
                      <a:pt x="289" y="6"/>
                    </a:lnTo>
                    <a:lnTo>
                      <a:pt x="266" y="10"/>
                    </a:lnTo>
                    <a:lnTo>
                      <a:pt x="243" y="15"/>
                    </a:lnTo>
                    <a:lnTo>
                      <a:pt x="221" y="23"/>
                    </a:lnTo>
                    <a:lnTo>
                      <a:pt x="200" y="33"/>
                    </a:lnTo>
                    <a:lnTo>
                      <a:pt x="179" y="43"/>
                    </a:lnTo>
                    <a:lnTo>
                      <a:pt x="157" y="53"/>
                    </a:lnTo>
                    <a:lnTo>
                      <a:pt x="135" y="61"/>
                    </a:lnTo>
                    <a:lnTo>
                      <a:pt x="124" y="64"/>
                    </a:lnTo>
                    <a:lnTo>
                      <a:pt x="114" y="65"/>
                    </a:lnTo>
                    <a:lnTo>
                      <a:pt x="104" y="64"/>
                    </a:lnTo>
                    <a:lnTo>
                      <a:pt x="94" y="61"/>
                    </a:lnTo>
                    <a:lnTo>
                      <a:pt x="84" y="59"/>
                    </a:lnTo>
                    <a:lnTo>
                      <a:pt x="74" y="56"/>
                    </a:lnTo>
                    <a:lnTo>
                      <a:pt x="63" y="52"/>
                    </a:lnTo>
                    <a:lnTo>
                      <a:pt x="53" y="49"/>
                    </a:lnTo>
                    <a:lnTo>
                      <a:pt x="60" y="70"/>
                    </a:lnTo>
                    <a:lnTo>
                      <a:pt x="66" y="89"/>
                    </a:lnTo>
                    <a:lnTo>
                      <a:pt x="69" y="110"/>
                    </a:lnTo>
                    <a:lnTo>
                      <a:pt x="66" y="131"/>
                    </a:lnTo>
                    <a:lnTo>
                      <a:pt x="58" y="152"/>
                    </a:lnTo>
                    <a:lnTo>
                      <a:pt x="47" y="174"/>
                    </a:lnTo>
                    <a:lnTo>
                      <a:pt x="37" y="196"/>
                    </a:lnTo>
                    <a:lnTo>
                      <a:pt x="26" y="217"/>
                    </a:lnTo>
                    <a:lnTo>
                      <a:pt x="18" y="239"/>
                    </a:lnTo>
                    <a:lnTo>
                      <a:pt x="13" y="261"/>
                    </a:lnTo>
                    <a:lnTo>
                      <a:pt x="9" y="285"/>
                    </a:lnTo>
                    <a:lnTo>
                      <a:pt x="11" y="309"/>
                    </a:lnTo>
                    <a:lnTo>
                      <a:pt x="18" y="341"/>
                    </a:lnTo>
                    <a:lnTo>
                      <a:pt x="28" y="374"/>
                    </a:lnTo>
                    <a:lnTo>
                      <a:pt x="36" y="405"/>
                    </a:lnTo>
                    <a:lnTo>
                      <a:pt x="41" y="437"/>
                    </a:lnTo>
                    <a:lnTo>
                      <a:pt x="44" y="469"/>
                    </a:lnTo>
                    <a:lnTo>
                      <a:pt x="41" y="499"/>
                    </a:lnTo>
                    <a:lnTo>
                      <a:pt x="31" y="529"/>
                    </a:lnTo>
                    <a:lnTo>
                      <a:pt x="11" y="557"/>
                    </a:lnTo>
                    <a:lnTo>
                      <a:pt x="10" y="576"/>
                    </a:lnTo>
                    <a:lnTo>
                      <a:pt x="11" y="596"/>
                    </a:lnTo>
                    <a:lnTo>
                      <a:pt x="16" y="614"/>
                    </a:lnTo>
                    <a:lnTo>
                      <a:pt x="22" y="633"/>
                    </a:lnTo>
                    <a:lnTo>
                      <a:pt x="29" y="650"/>
                    </a:lnTo>
                    <a:lnTo>
                      <a:pt x="37" y="668"/>
                    </a:lnTo>
                    <a:lnTo>
                      <a:pt x="45" y="687"/>
                    </a:lnTo>
                    <a:lnTo>
                      <a:pt x="54" y="705"/>
                    </a:lnTo>
                    <a:lnTo>
                      <a:pt x="61" y="729"/>
                    </a:lnTo>
                    <a:lnTo>
                      <a:pt x="64" y="752"/>
                    </a:lnTo>
                    <a:lnTo>
                      <a:pt x="63" y="777"/>
                    </a:lnTo>
                    <a:lnTo>
                      <a:pt x="58" y="801"/>
                    </a:lnTo>
                    <a:lnTo>
                      <a:pt x="52" y="814"/>
                    </a:lnTo>
                    <a:lnTo>
                      <a:pt x="45" y="825"/>
                    </a:lnTo>
                    <a:lnTo>
                      <a:pt x="38" y="838"/>
                    </a:lnTo>
                    <a:lnTo>
                      <a:pt x="30" y="849"/>
                    </a:lnTo>
                    <a:lnTo>
                      <a:pt x="23" y="861"/>
                    </a:lnTo>
                    <a:lnTo>
                      <a:pt x="17" y="873"/>
                    </a:lnTo>
                    <a:lnTo>
                      <a:pt x="11" y="886"/>
                    </a:lnTo>
                    <a:lnTo>
                      <a:pt x="8" y="900"/>
                    </a:lnTo>
                    <a:lnTo>
                      <a:pt x="1" y="933"/>
                    </a:lnTo>
                    <a:lnTo>
                      <a:pt x="0" y="968"/>
                    </a:lnTo>
                    <a:lnTo>
                      <a:pt x="1" y="1001"/>
                    </a:lnTo>
                    <a:lnTo>
                      <a:pt x="6" y="1034"/>
                    </a:lnTo>
                    <a:lnTo>
                      <a:pt x="13" y="1067"/>
                    </a:lnTo>
                    <a:lnTo>
                      <a:pt x="22" y="1099"/>
                    </a:lnTo>
                    <a:lnTo>
                      <a:pt x="33" y="1130"/>
                    </a:lnTo>
                    <a:lnTo>
                      <a:pt x="46" y="1162"/>
                    </a:lnTo>
                    <a:lnTo>
                      <a:pt x="52" y="1187"/>
                    </a:lnTo>
                    <a:lnTo>
                      <a:pt x="53" y="1212"/>
                    </a:lnTo>
                    <a:lnTo>
                      <a:pt x="50" y="1237"/>
                    </a:lnTo>
                    <a:lnTo>
                      <a:pt x="43" y="1262"/>
                    </a:lnTo>
                    <a:lnTo>
                      <a:pt x="36" y="1275"/>
                    </a:lnTo>
                    <a:lnTo>
                      <a:pt x="29" y="1289"/>
                    </a:lnTo>
                    <a:lnTo>
                      <a:pt x="22" y="1303"/>
                    </a:lnTo>
                    <a:lnTo>
                      <a:pt x="16" y="1315"/>
                    </a:lnTo>
                    <a:lnTo>
                      <a:pt x="7" y="1336"/>
                    </a:lnTo>
                    <a:lnTo>
                      <a:pt x="5" y="1359"/>
                    </a:lnTo>
                    <a:lnTo>
                      <a:pt x="8" y="1384"/>
                    </a:lnTo>
                    <a:lnTo>
                      <a:pt x="20" y="1405"/>
                    </a:lnTo>
                    <a:lnTo>
                      <a:pt x="31" y="1427"/>
                    </a:lnTo>
                    <a:lnTo>
                      <a:pt x="41" y="1452"/>
                    </a:lnTo>
                    <a:lnTo>
                      <a:pt x="48" y="1476"/>
                    </a:lnTo>
                    <a:lnTo>
                      <a:pt x="52" y="1500"/>
                    </a:lnTo>
                    <a:lnTo>
                      <a:pt x="50" y="1523"/>
                    </a:lnTo>
                    <a:lnTo>
                      <a:pt x="44" y="1546"/>
                    </a:lnTo>
                    <a:lnTo>
                      <a:pt x="31" y="1567"/>
                    </a:lnTo>
                    <a:lnTo>
                      <a:pt x="11" y="1585"/>
                    </a:lnTo>
                    <a:lnTo>
                      <a:pt x="5" y="1613"/>
                    </a:lnTo>
                    <a:lnTo>
                      <a:pt x="2" y="1639"/>
                    </a:lnTo>
                    <a:lnTo>
                      <a:pt x="5" y="1666"/>
                    </a:lnTo>
                    <a:lnTo>
                      <a:pt x="10" y="1692"/>
                    </a:lnTo>
                    <a:lnTo>
                      <a:pt x="20" y="1718"/>
                    </a:lnTo>
                    <a:lnTo>
                      <a:pt x="31" y="1743"/>
                    </a:lnTo>
                    <a:lnTo>
                      <a:pt x="44" y="1767"/>
                    </a:lnTo>
                    <a:lnTo>
                      <a:pt x="58" y="1790"/>
                    </a:lnTo>
                    <a:lnTo>
                      <a:pt x="59" y="1795"/>
                    </a:lnTo>
                    <a:lnTo>
                      <a:pt x="59" y="1799"/>
                    </a:lnTo>
                    <a:lnTo>
                      <a:pt x="58" y="1805"/>
                    </a:lnTo>
                    <a:lnTo>
                      <a:pt x="58" y="1810"/>
                    </a:lnTo>
                    <a:lnTo>
                      <a:pt x="48" y="1827"/>
                    </a:lnTo>
                    <a:lnTo>
                      <a:pt x="39" y="1843"/>
                    </a:lnTo>
                    <a:lnTo>
                      <a:pt x="32" y="1860"/>
                    </a:lnTo>
                    <a:lnTo>
                      <a:pt x="26" y="1878"/>
                    </a:lnTo>
                    <a:lnTo>
                      <a:pt x="23" y="1896"/>
                    </a:lnTo>
                    <a:lnTo>
                      <a:pt x="23" y="1913"/>
                    </a:lnTo>
                    <a:lnTo>
                      <a:pt x="26" y="1932"/>
                    </a:lnTo>
                    <a:lnTo>
                      <a:pt x="35" y="1950"/>
                    </a:lnTo>
                    <a:lnTo>
                      <a:pt x="45" y="1965"/>
                    </a:lnTo>
                    <a:lnTo>
                      <a:pt x="55" y="1981"/>
                    </a:lnTo>
                    <a:lnTo>
                      <a:pt x="66" y="1996"/>
                    </a:lnTo>
                    <a:lnTo>
                      <a:pt x="75" y="2012"/>
                    </a:lnTo>
                    <a:lnTo>
                      <a:pt x="81" y="2029"/>
                    </a:lnTo>
                    <a:lnTo>
                      <a:pt x="85" y="2046"/>
                    </a:lnTo>
                    <a:lnTo>
                      <a:pt x="85" y="2064"/>
                    </a:lnTo>
                    <a:lnTo>
                      <a:pt x="81" y="2084"/>
                    </a:lnTo>
                    <a:lnTo>
                      <a:pt x="75" y="2098"/>
                    </a:lnTo>
                    <a:lnTo>
                      <a:pt x="68" y="2111"/>
                    </a:lnTo>
                    <a:lnTo>
                      <a:pt x="60" y="2124"/>
                    </a:lnTo>
                    <a:lnTo>
                      <a:pt x="53" y="2137"/>
                    </a:lnTo>
                    <a:lnTo>
                      <a:pt x="46" y="2151"/>
                    </a:lnTo>
                    <a:lnTo>
                      <a:pt x="39" y="2164"/>
                    </a:lnTo>
                    <a:lnTo>
                      <a:pt x="35" y="2179"/>
                    </a:lnTo>
                    <a:lnTo>
                      <a:pt x="31" y="2194"/>
                    </a:lnTo>
                    <a:lnTo>
                      <a:pt x="31" y="2200"/>
                    </a:lnTo>
                    <a:lnTo>
                      <a:pt x="30" y="2207"/>
                    </a:lnTo>
                    <a:lnTo>
                      <a:pt x="30" y="2214"/>
                    </a:lnTo>
                    <a:lnTo>
                      <a:pt x="31" y="2221"/>
                    </a:lnTo>
                    <a:lnTo>
                      <a:pt x="35" y="2228"/>
                    </a:lnTo>
                    <a:lnTo>
                      <a:pt x="39" y="2235"/>
                    </a:lnTo>
                    <a:lnTo>
                      <a:pt x="44" y="2242"/>
                    </a:lnTo>
                    <a:lnTo>
                      <a:pt x="48" y="2247"/>
                    </a:lnTo>
                    <a:lnTo>
                      <a:pt x="63" y="2244"/>
                    </a:lnTo>
                    <a:lnTo>
                      <a:pt x="77" y="2238"/>
                    </a:lnTo>
                    <a:lnTo>
                      <a:pt x="91" y="2232"/>
                    </a:lnTo>
                    <a:lnTo>
                      <a:pt x="105" y="2225"/>
                    </a:lnTo>
                    <a:lnTo>
                      <a:pt x="117" y="2217"/>
                    </a:lnTo>
                    <a:lnTo>
                      <a:pt x="130" y="2211"/>
                    </a:lnTo>
                    <a:lnTo>
                      <a:pt x="143" y="2204"/>
                    </a:lnTo>
                    <a:lnTo>
                      <a:pt x="157" y="2198"/>
                    </a:lnTo>
                    <a:lnTo>
                      <a:pt x="176" y="2193"/>
                    </a:lnTo>
                    <a:lnTo>
                      <a:pt x="194" y="2193"/>
                    </a:lnTo>
                    <a:lnTo>
                      <a:pt x="211" y="2198"/>
                    </a:lnTo>
                    <a:lnTo>
                      <a:pt x="227" y="2204"/>
                    </a:lnTo>
                    <a:lnTo>
                      <a:pt x="243" y="2213"/>
                    </a:lnTo>
                    <a:lnTo>
                      <a:pt x="259" y="2223"/>
                    </a:lnTo>
                    <a:lnTo>
                      <a:pt x="274" y="2234"/>
                    </a:lnTo>
                    <a:lnTo>
                      <a:pt x="290" y="2244"/>
                    </a:lnTo>
                    <a:lnTo>
                      <a:pt x="309" y="2252"/>
                    </a:lnTo>
                    <a:lnTo>
                      <a:pt x="327" y="2255"/>
                    </a:lnTo>
                    <a:lnTo>
                      <a:pt x="344" y="2255"/>
                    </a:lnTo>
                    <a:lnTo>
                      <a:pt x="362" y="2252"/>
                    </a:lnTo>
                    <a:lnTo>
                      <a:pt x="379" y="2246"/>
                    </a:lnTo>
                    <a:lnTo>
                      <a:pt x="396" y="2239"/>
                    </a:lnTo>
                    <a:lnTo>
                      <a:pt x="414" y="2230"/>
                    </a:lnTo>
                    <a:lnTo>
                      <a:pt x="431" y="2221"/>
                    </a:lnTo>
                    <a:lnTo>
                      <a:pt x="434" y="2221"/>
                    </a:lnTo>
                    <a:lnTo>
                      <a:pt x="440" y="2220"/>
                    </a:lnTo>
                    <a:lnTo>
                      <a:pt x="446" y="2220"/>
                    </a:lnTo>
                    <a:lnTo>
                      <a:pt x="450" y="2221"/>
                    </a:lnTo>
                    <a:lnTo>
                      <a:pt x="464" y="2229"/>
                    </a:lnTo>
                    <a:lnTo>
                      <a:pt x="478" y="2237"/>
                    </a:lnTo>
                    <a:lnTo>
                      <a:pt x="492" y="2245"/>
                    </a:lnTo>
                    <a:lnTo>
                      <a:pt x="507" y="2252"/>
                    </a:lnTo>
                    <a:lnTo>
                      <a:pt x="521" y="2259"/>
                    </a:lnTo>
                    <a:lnTo>
                      <a:pt x="536" y="2265"/>
                    </a:lnTo>
                    <a:lnTo>
                      <a:pt x="552" y="2269"/>
                    </a:lnTo>
                    <a:lnTo>
                      <a:pt x="567" y="2273"/>
                    </a:lnTo>
                    <a:lnTo>
                      <a:pt x="636" y="2273"/>
                    </a:lnTo>
                    <a:lnTo>
                      <a:pt x="641" y="2272"/>
                    </a:lnTo>
                    <a:lnTo>
                      <a:pt x="645" y="2270"/>
                    </a:lnTo>
                    <a:lnTo>
                      <a:pt x="651" y="2268"/>
                    </a:lnTo>
                    <a:lnTo>
                      <a:pt x="656" y="2267"/>
                    </a:lnTo>
                    <a:lnTo>
                      <a:pt x="674" y="2247"/>
                    </a:lnTo>
                    <a:lnTo>
                      <a:pt x="695" y="2235"/>
                    </a:lnTo>
                    <a:lnTo>
                      <a:pt x="718" y="2229"/>
                    </a:lnTo>
                    <a:lnTo>
                      <a:pt x="741" y="2228"/>
                    </a:lnTo>
                    <a:lnTo>
                      <a:pt x="765" y="2230"/>
                    </a:lnTo>
                    <a:lnTo>
                      <a:pt x="789" y="2237"/>
                    </a:lnTo>
                    <a:lnTo>
                      <a:pt x="812" y="2247"/>
                    </a:lnTo>
                    <a:lnTo>
                      <a:pt x="834" y="2259"/>
                    </a:lnTo>
                    <a:lnTo>
                      <a:pt x="842" y="2263"/>
                    </a:lnTo>
                    <a:lnTo>
                      <a:pt x="850" y="2267"/>
                    </a:lnTo>
                    <a:lnTo>
                      <a:pt x="859" y="2270"/>
                    </a:lnTo>
                    <a:lnTo>
                      <a:pt x="868" y="2273"/>
                    </a:lnTo>
                    <a:lnTo>
                      <a:pt x="899" y="2273"/>
                    </a:lnTo>
                    <a:lnTo>
                      <a:pt x="906" y="2272"/>
                    </a:lnTo>
                    <a:lnTo>
                      <a:pt x="912" y="2269"/>
                    </a:lnTo>
                    <a:lnTo>
                      <a:pt x="919" y="2267"/>
                    </a:lnTo>
                    <a:lnTo>
                      <a:pt x="926" y="2263"/>
                    </a:lnTo>
                    <a:lnTo>
                      <a:pt x="932" y="2260"/>
                    </a:lnTo>
                    <a:lnTo>
                      <a:pt x="938" y="2257"/>
                    </a:lnTo>
                    <a:lnTo>
                      <a:pt x="945" y="2253"/>
                    </a:lnTo>
                    <a:lnTo>
                      <a:pt x="952" y="2250"/>
                    </a:lnTo>
                    <a:lnTo>
                      <a:pt x="959" y="2246"/>
                    </a:lnTo>
                    <a:lnTo>
                      <a:pt x="964" y="2243"/>
                    </a:lnTo>
                    <a:lnTo>
                      <a:pt x="971" y="2239"/>
                    </a:lnTo>
                    <a:lnTo>
                      <a:pt x="978" y="2237"/>
                    </a:lnTo>
                    <a:lnTo>
                      <a:pt x="990" y="2234"/>
                    </a:lnTo>
                    <a:lnTo>
                      <a:pt x="1002" y="2230"/>
                    </a:lnTo>
                    <a:lnTo>
                      <a:pt x="1015" y="2228"/>
                    </a:lnTo>
                    <a:lnTo>
                      <a:pt x="1028" y="2225"/>
                    </a:lnTo>
                    <a:lnTo>
                      <a:pt x="1040" y="2225"/>
                    </a:lnTo>
                    <a:lnTo>
                      <a:pt x="1053" y="2227"/>
                    </a:lnTo>
                    <a:lnTo>
                      <a:pt x="1066" y="2229"/>
                    </a:lnTo>
                    <a:lnTo>
                      <a:pt x="1077" y="2232"/>
                    </a:lnTo>
                    <a:lnTo>
                      <a:pt x="1093" y="2239"/>
                    </a:lnTo>
                    <a:lnTo>
                      <a:pt x="1108" y="2245"/>
                    </a:lnTo>
                    <a:lnTo>
                      <a:pt x="1124" y="2251"/>
                    </a:lnTo>
                    <a:lnTo>
                      <a:pt x="1139" y="2255"/>
                    </a:lnTo>
                    <a:lnTo>
                      <a:pt x="1156" y="2261"/>
                    </a:lnTo>
                    <a:lnTo>
                      <a:pt x="1172" y="2266"/>
                    </a:lnTo>
                    <a:lnTo>
                      <a:pt x="1188" y="2269"/>
                    </a:lnTo>
                    <a:lnTo>
                      <a:pt x="1204" y="2273"/>
                    </a:lnTo>
                    <a:lnTo>
                      <a:pt x="1331" y="2273"/>
                    </a:lnTo>
                    <a:lnTo>
                      <a:pt x="1333" y="2272"/>
                    </a:lnTo>
                    <a:lnTo>
                      <a:pt x="1335" y="2272"/>
                    </a:lnTo>
                    <a:lnTo>
                      <a:pt x="1338" y="2272"/>
                    </a:lnTo>
                    <a:lnTo>
                      <a:pt x="1340" y="2270"/>
                    </a:lnTo>
                    <a:lnTo>
                      <a:pt x="1354" y="2267"/>
                    </a:lnTo>
                    <a:lnTo>
                      <a:pt x="1366" y="2262"/>
                    </a:lnTo>
                    <a:lnTo>
                      <a:pt x="1379" y="2255"/>
                    </a:lnTo>
                    <a:lnTo>
                      <a:pt x="1391" y="2249"/>
                    </a:lnTo>
                    <a:lnTo>
                      <a:pt x="1402" y="2242"/>
                    </a:lnTo>
                    <a:lnTo>
                      <a:pt x="1415" y="2235"/>
                    </a:lnTo>
                    <a:lnTo>
                      <a:pt x="1426" y="2228"/>
                    </a:lnTo>
                    <a:lnTo>
                      <a:pt x="1439" y="22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5" name="Picture 40" descr="C:\Documents and Settings\edwardse\Local Settings\Temporary Internet Files\Content.IE5\VH2AMMWR\MC900432654[1].png"/>
            <p:cNvPicPr>
              <a:picLocks noChangeAspect="1" noChangeArrowheads="1"/>
            </p:cNvPicPr>
            <p:nvPr/>
          </p:nvPicPr>
          <p:blipFill>
            <a:blip r:embed="rId2" cstate="print"/>
            <a:srcRect/>
            <a:stretch>
              <a:fillRect/>
            </a:stretch>
          </p:blipFill>
          <p:spPr bwMode="auto">
            <a:xfrm>
              <a:off x="3627620" y="2605790"/>
              <a:ext cx="1295400" cy="1295400"/>
            </a:xfrm>
            <a:prstGeom prst="rect">
              <a:avLst/>
            </a:prstGeom>
            <a:noFill/>
          </p:spPr>
        </p:pic>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2124</TotalTime>
  <Words>2806</Words>
  <Application>Microsoft Office PowerPoint</Application>
  <PresentationFormat>On-screen Show (4:3)</PresentationFormat>
  <Paragraphs>60</Paragraphs>
  <Slides>42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42</vt:i4>
      </vt:variant>
    </vt:vector>
  </HeadingPairs>
  <TitlesOfParts>
    <vt:vector size="46" baseType="lpstr">
      <vt:lpstr>Arial</vt:lpstr>
      <vt:lpstr>Calibri</vt:lpstr>
      <vt:lpstr>Comic Sans MS</vt:lpstr>
      <vt:lpstr>Office Theme</vt:lpstr>
      <vt:lpstr>To: Teacher</vt:lpstr>
      <vt:lpstr>Musical  Postcards Review</vt:lpstr>
      <vt:lpstr>Bach   What is the term for a system of tuning developed in the late 1600s, which allows  a keyboard instrument to sound in tune in  every key?    What was the main keyboard instrument in Renaissance and Baroque music (from about  1400-1750)?   What solo instrument is featured in The Well-Tempered Clavier, Book 1: Prelude No. 1?</vt:lpstr>
      <vt:lpstr>Bach   What is the term for a system of tuning developed in the late 1600s, which allows  a keyboard instrument to sound in tune in  every key? equal temperment   What was the main keyboard instrument in Renaissance and Baroque music (from about  1400-1750)? harpsichord   What solo instrument is featured in The Well-Tempered Clavier, Book 1: Prelude No. 1? piano</vt:lpstr>
      <vt:lpstr>Beethoven   What is the name of a musical composition  in three or more movements for orchestra?   What is the term (“minuet” in Italian) for a social dance for two people in 3/4 time (three beats per measure?   What is the term for emphasizing a note by making it louder?</vt:lpstr>
      <vt:lpstr>Beethoven   What is the name of a musical composition  in three or more movements for orchestra? symphony   What is the term (“minuet” in Italian) for a social dance for two people in 3/4 time (three beats per measure? menuetto   What is the term for emphasizing a note by making it louder? accent</vt:lpstr>
      <vt:lpstr>Bizet   What is the name of Bizet’s last  opera?   What is the term for a song from an opera, for one voice, often sung with an orchestra?   What do you call a child (under ager 12) who displays talent in music on the same level as a skilled adult musician?</vt:lpstr>
      <vt:lpstr>Bizet   What is the name of Bizet’s last  opera? Carmen   What is the term for a song from an opera, for one voice, often sung with an orchestra? opera aria   What do you call a child (under ager 12) who displays talent in music on the same level as a skilled adult musician? musical prodigy</vt:lpstr>
      <vt:lpstr>Brahms   What is the term for a line of single  pitches that move up, down, or repeat  (the tune of the music)?   What Italian dynamics term means “gradually louder”?    What Italian tempo term means “gradually faster”? </vt:lpstr>
      <vt:lpstr> </vt:lpstr>
      <vt:lpstr>Clarke   For whom was “The Prince of Denmark’s  March” composed?    What is the term for a form in which the main theme returns after each contrasting section:  A B A C A?   What is the term for a piece of music, usually for organ, played as part of a church service? </vt:lpstr>
      <vt:lpstr>Clarke   For whom was “The Prince of Denmark’s  March” composed? Prince George of  Denmark   What is the term for a form in which the main theme returns after each contrasting section:  A B A C A? rondo   What is the term for a piece of music, usually for organ, played as part of a church service? voluntary</vt:lpstr>
      <vt:lpstr>Debussy   What is the name of a three-part musical  form where the first section (A) is  repeated after a contrasting second  section (B): A B A.   What is the name of Debussy’s childhood friend, who wrote the poem on which “Clair de Lune” is based?    What is the early 20th century style of poets, painters, and composers who tried to capture a fleeting moment or impression, using subtle blends and shades of color?  </vt:lpstr>
      <vt:lpstr>Debussy   What is the name of a three-part musical  form where the first section (A) is  repeated after a contrasting second  section (B): A B A. ternary form   What is the name of Debussy’s childhood friend, who wrote the poem on which “Clair de Lune” is based? Paul Verlaine    What is the early 20th century style of poets, painters, and composers who tried to capture a fleeting moment or impression, using subtle blends and shades of color? Impressionism  </vt:lpstr>
      <vt:lpstr>Elgar   What is the trio section of “Pomp and Circumstance” also known as?   For what type of ensemble was “Pomp and Circumstance” written?    What Italian term for “time” refers to the speed of the beat?  </vt:lpstr>
      <vt:lpstr>Elgar   What is the trio section of “Pomp and Circumstance” also known as? “The  Graduation March”   For what type of ensemble was “Pomp and Circumstance” written? orchestra    What Italian term for “time” refers to the speed of the beat? tempo  </vt:lpstr>
      <vt:lpstr>Ellington/Strayhorn   What style of jazz, popular from about  1933 to 1946, was performed by big bands  and used for dancing?   What is the musical term for music that is made up as it is performed?   What is the name of a device used to muffle or soften the tone of a musical instrument?  </vt:lpstr>
      <vt:lpstr>Ellington/Strayhorn   What style of jazz, popular from about  1933 to 1946, was performed by big bands  and used for dancing? Swing   What is the musical term for music that is made up as it is performed? improvisation   What is the name of a device used to muffle or soften the tone of a musical instrument? mute </vt:lpstr>
      <vt:lpstr>Lassus   What Italian term means “in the style  of the chapel” and refers to music  performed without instrumental accompaniment?    What is the term for the words of a song?   What is the name for a secular (not religious) vocal piece for 2-8 parts, usually performed without instrumental accompaniment?</vt:lpstr>
      <vt:lpstr>Lassus   What Italian term means “in the style  of the chapel” and refers to music  performed without instrumental accompaniment? a cappella    What is the term for the words of a song? lyrics   What is the name for a secular (not religious) vocal piece for 2-8 parts, usually performed without instrumental accompaniment? madrigal</vt:lpstr>
      <vt:lpstr>Mozart   What is the most common male singing  voice, lower than tenor and higher than bass?   What is a popular German form of comic opera,  in which spoken dialogue is mixed with singing?   What contains all the words and stage directions for an opera?</vt:lpstr>
      <vt:lpstr>Mozart   What is the most common male singing  voice, lower than tenor and higher than  bass? baritone   What is a popular German form of comic opera,  in which spoken dialogue is mixed with singing? Singspiel   What contains all the words and stage directions for an opera? libretto</vt:lpstr>
      <vt:lpstr>Mussorgsky   What instrument family does NOT play in  “Promenade”?   What is the musical term that refers to the way that beats are grouped, usually in sets of 2, 3, or 4?   Which French composer orchestrated Pictures  at an Exhibition?</vt:lpstr>
      <vt:lpstr>Mussorgsky   What instrument family does NOT play in  “Promenade”? percussion   What is the musical term that refers to the way that beats are grouped, usually in sets of 2, 3, or 4? meter   Which French composer orchestrated Pictures  at an Exhibition? Maurice Ravel</vt:lpstr>
      <vt:lpstr>Price   What is the musical term for the type of  meter in which the beat is evenly divided  into three parts?   What musical term refers to the volume (loudness or softness) of the sound?   What is the term for the last, or final movement of a sonata, concerto, or symphony?</vt:lpstr>
      <vt:lpstr>Price   What is the musical term for the type of  meter in which the beat is evenly divided  into three parts? compound meter   What musical term refers to the volume (loudness or softness) of the sound? dynamics  What is the term for the last, or final movement of a sonata, concerto, or symphony? Finale</vt:lpstr>
      <vt:lpstr>Reed   How many sections are in the Armenian  Dances (Part 1)?   How many movements are in the Armenian Dances?    What type of ensemble is made up of 20-60 musicians who play instruments from the woodwind, brass, and percussion families? </vt:lpstr>
      <vt:lpstr>Reed   How many sections are in the Armenian  Dances (Part 1)? 5   How many movements are in the Armenian Dances? 4   What type of ensemble is made up of 20-60 musicians who play instruments from the woodwind, brass, and percussion families?  concert band </vt:lpstr>
      <vt:lpstr>Rossini   What is the term for a piece of music  written for three singers or instruments?   What type of comic opera is written about common people with ordinary problems, in everyday settings?   What Italian term means “tied together” and indicates that notes are smooth and connected?</vt:lpstr>
      <vt:lpstr>Rossini   What is the term for a piece of music  written for three singers or instruments? trio   What type of comic opera is written about common people with ordinary problems, in everyday settings? opera buffa   What Italian term means “tied together” and indicates that notes are smooth and connected? legato</vt:lpstr>
      <vt:lpstr>Verdi   What is the name a composition for choir  and orchestra written to honor someone  who has died?   What nationality was Verdi?   What is the term for a female voice between soprano and alto? </vt:lpstr>
      <vt:lpstr>Verdi   What is the name a composition for choir  and orchestra written to honor someone  who has died? Requiem   What nationality was Verdi? Italian   What is the term for a female voice between soprano and alto? mezzo-soprano</vt:lpstr>
      <vt:lpstr>Vivaldi   What is the term for a few musicians  who play in a room (chamber) or small hall?    What is the term for a composition, usually in three parts or movements, for solo instrument(s) and orchestra?   What is the Italian term for a theme that returns throughout a piece of music? </vt:lpstr>
      <vt:lpstr>Vivaldi   What is the term for a few musicians  who play in a room (chamber) or small hall? chamber orchestra    What is the term for a composition, usually in three parts or movements, for solo instrument(s) and orchestra? concerto   What is the Italian term for a theme that returns throughout a piece of music? ritornello</vt:lpstr>
      <vt:lpstr>Dvořák   What is the term for a collection of light  pieces used for outdoor performances?    What is the term for the overall structure of a piece of music?   What is the musical term for the many different ways that notes can be played on an instrument, such as the style of attack and the manner in which notes are connected or separated? </vt:lpstr>
      <vt:lpstr>Dvořák   What is the term for a collection of light  pieces used for outdoor performances?   serenade  What is the term for the overall structure of a piece of music? musical form  What is the musical term for the many different ways that notes can be played on an instrument, such as the style of attack and the manner in which notes are connected or separated? articulation</vt:lpstr>
      <vt:lpstr>Falla   What is the musical term for the main  melody of a piece of music?   What type of music tells a story through music and dancing?   What is the musical term for the decoration of a melody, either by adding notes or by modifying rhythms, to make it more interesting or pleasing?</vt:lpstr>
      <vt:lpstr>Falla   What is the musical term for the main  melody of a piece of music? theme   What type of music tells a story through music and dancing? ballet   What is the musical term for the decoration of a melody, either by adding notes or by modifying rhythms, to make it more interesting or pleasing? ornamentation</vt:lpstr>
      <vt:lpstr>Schubert   What is the name of a type of German art  song of the Romantic period, for solo voice  with piano accompaniment?   What was the name of a song that tells a story?    What is the term for music that is continuous, without a specific form?</vt:lpstr>
      <vt:lpstr>Schubert   What is the name of a type of German art  song of the Romantic period, for solo voice  with piano accompaniment? Lied   What was the name of a song that tells a story? ballad   What is the term for music that is continuous, without a specific form? through-composed</vt:lpstr>
      <vt:lpstr>Tchaikovsky   What is the name for music written to  portray events, activities, or moods?   What is the name of an independent, one-movement work with contrasting sections, in the style of an opera overture?    What is the term for patriotic feelings, principles, or efforts? </vt:lpstr>
      <vt:lpstr>Tchaikovsky   What is the name for music written to  portray events, activities, or moods?  program music   What is the name of an independent, one-movement work with contrasting sections, in the style of an opera overture? concert overture   What is the term for patriotic feelings, principles, or efforts? nationalism </vt:lpstr>
    </vt:vector>
  </TitlesOfParts>
  <Company>Lewisville ISD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Musical  Postcards</dc:title>
  <dc:creator>Lewisville ISD</dc:creator>
  <cp:lastModifiedBy>Phyllis Thomas</cp:lastModifiedBy>
  <cp:revision>103</cp:revision>
  <dcterms:created xsi:type="dcterms:W3CDTF">2012-06-11T18:03:41Z</dcterms:created>
  <dcterms:modified xsi:type="dcterms:W3CDTF">2024-08-03T16:45:47Z</dcterms:modified>
</cp:coreProperties>
</file>