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26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461FB-8204-4B01-9BA8-49F8B1CB40DC}" type="datetimeFigureOut">
              <a:rPr lang="en-US" smtClean="0"/>
              <a:pPr/>
              <a:t>8/4/2024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26042-6EFF-4166-A730-EF52DEBA9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152400" y="78878"/>
            <a:ext cx="8839200" cy="6702922"/>
            <a:chOff x="152400" y="78878"/>
            <a:chExt cx="8839200" cy="6702922"/>
          </a:xfrm>
        </p:grpSpPr>
        <p:grpSp>
          <p:nvGrpSpPr>
            <p:cNvPr id="2" name="Group 30"/>
            <p:cNvGrpSpPr/>
            <p:nvPr/>
          </p:nvGrpSpPr>
          <p:grpSpPr>
            <a:xfrm>
              <a:off x="167152" y="78878"/>
              <a:ext cx="2858644" cy="1373654"/>
              <a:chOff x="3505200" y="346178"/>
              <a:chExt cx="2209800" cy="76200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3505200" y="346178"/>
                <a:ext cx="2209800" cy="762000"/>
              </a:xfrm>
              <a:prstGeom prst="ellipse">
                <a:avLst/>
              </a:prstGeom>
              <a:ln w="571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658185" y="517768"/>
                <a:ext cx="1922184" cy="460975"/>
              </a:xfrm>
              <a:prstGeom prst="rect">
                <a:avLst/>
              </a:prstGeom>
              <a:noFill/>
              <a:ln w="76200" cmpd="tri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latin typeface="Comic Sans MS" pitchFamily="66" charset="0"/>
                  </a:rPr>
                  <a:t>What Do</a:t>
                </a:r>
              </a:p>
              <a:p>
                <a:pPr algn="ctr"/>
                <a:r>
                  <a:rPr lang="en-US" sz="2400" dirty="0">
                    <a:latin typeface="Comic Sans MS" pitchFamily="66" charset="0"/>
                  </a:rPr>
                  <a:t>You Hear?</a:t>
                </a:r>
              </a:p>
            </p:txBody>
          </p:sp>
        </p:grpSp>
        <p:grpSp>
          <p:nvGrpSpPr>
            <p:cNvPr id="3" name="Group 29"/>
            <p:cNvGrpSpPr/>
            <p:nvPr/>
          </p:nvGrpSpPr>
          <p:grpSpPr>
            <a:xfrm>
              <a:off x="6477000" y="457200"/>
              <a:ext cx="2514600" cy="2057400"/>
              <a:chOff x="3429000" y="2286000"/>
              <a:chExt cx="2514600" cy="2057400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3429000" y="2286000"/>
                <a:ext cx="2514600" cy="20574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267200" y="2313932"/>
                <a:ext cx="86273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OPERA</a:t>
                </a:r>
              </a:p>
            </p:txBody>
          </p:sp>
        </p:grpSp>
        <p:grpSp>
          <p:nvGrpSpPr>
            <p:cNvPr id="4" name="Group 32"/>
            <p:cNvGrpSpPr/>
            <p:nvPr/>
          </p:nvGrpSpPr>
          <p:grpSpPr>
            <a:xfrm>
              <a:off x="152400" y="1612074"/>
              <a:ext cx="2971800" cy="2223951"/>
              <a:chOff x="228600" y="366777"/>
              <a:chExt cx="2514600" cy="1565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228600" y="366777"/>
                <a:ext cx="2514600" cy="15650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51972" y="388291"/>
                <a:ext cx="22781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Comic Sans MS" pitchFamily="66" charset="0"/>
                  </a:rPr>
                  <a:t>SOLO INSTRUMENT</a:t>
                </a:r>
              </a:p>
            </p:txBody>
          </p:sp>
        </p:grpSp>
        <p:grpSp>
          <p:nvGrpSpPr>
            <p:cNvPr id="14" name="Group 27"/>
            <p:cNvGrpSpPr/>
            <p:nvPr/>
          </p:nvGrpSpPr>
          <p:grpSpPr>
            <a:xfrm>
              <a:off x="3810000" y="5562600"/>
              <a:ext cx="2209800" cy="1219200"/>
              <a:chOff x="3810000" y="3276600"/>
              <a:chExt cx="2133600" cy="1066800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3810000" y="3276600"/>
                <a:ext cx="2133600" cy="10668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503681" y="3297117"/>
                <a:ext cx="7569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JAZZ</a:t>
                </a:r>
              </a:p>
            </p:txBody>
          </p:sp>
        </p:grpSp>
        <p:grpSp>
          <p:nvGrpSpPr>
            <p:cNvPr id="15" name="Group 31"/>
            <p:cNvGrpSpPr/>
            <p:nvPr/>
          </p:nvGrpSpPr>
          <p:grpSpPr>
            <a:xfrm>
              <a:off x="3262086" y="152400"/>
              <a:ext cx="2590800" cy="5029200"/>
              <a:chOff x="3276600" y="228600"/>
              <a:chExt cx="2590800" cy="5029200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3276600" y="228600"/>
                <a:ext cx="2590800" cy="50292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820884" y="246744"/>
                <a:ext cx="144623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ORCHESTRA</a:t>
                </a:r>
              </a:p>
            </p:txBody>
          </p:sp>
        </p:grpSp>
        <p:grpSp>
          <p:nvGrpSpPr>
            <p:cNvPr id="16" name="Group 28"/>
            <p:cNvGrpSpPr/>
            <p:nvPr/>
          </p:nvGrpSpPr>
          <p:grpSpPr>
            <a:xfrm>
              <a:off x="6001656" y="2667000"/>
              <a:ext cx="2514600" cy="2057400"/>
              <a:chOff x="3686628" y="4572000"/>
              <a:chExt cx="2514600" cy="2057400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3686628" y="4572000"/>
                <a:ext cx="2514600" cy="20574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441368" y="4595446"/>
                <a:ext cx="10214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CHORAL</a:t>
                </a:r>
              </a:p>
            </p:txBody>
          </p:sp>
        </p:grpSp>
        <p:grpSp>
          <p:nvGrpSpPr>
            <p:cNvPr id="17" name="Group 26"/>
            <p:cNvGrpSpPr/>
            <p:nvPr/>
          </p:nvGrpSpPr>
          <p:grpSpPr>
            <a:xfrm>
              <a:off x="1371600" y="5488126"/>
              <a:ext cx="2286000" cy="1141274"/>
              <a:chOff x="6324600" y="3659326"/>
              <a:chExt cx="2286000" cy="1141274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6324600" y="3659326"/>
                <a:ext cx="2286000" cy="114127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090569" y="3680936"/>
                <a:ext cx="7761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BAND</a:t>
                </a:r>
              </a:p>
            </p:txBody>
          </p:sp>
        </p:grpSp>
        <p:grpSp>
          <p:nvGrpSpPr>
            <p:cNvPr id="18" name="Group 25"/>
            <p:cNvGrpSpPr/>
            <p:nvPr/>
          </p:nvGrpSpPr>
          <p:grpSpPr>
            <a:xfrm>
              <a:off x="607272" y="3992424"/>
              <a:ext cx="2362200" cy="1339304"/>
              <a:chOff x="6398472" y="1401624"/>
              <a:chExt cx="2362200" cy="1339304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6398472" y="1401624"/>
                <a:ext cx="2362200" cy="133930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144656" y="1431880"/>
                <a:ext cx="8819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PIANO</a:t>
                </a:r>
              </a:p>
            </p:txBody>
          </p:sp>
        </p:grpSp>
        <p:grpSp>
          <p:nvGrpSpPr>
            <p:cNvPr id="26" name="Group 33"/>
            <p:cNvGrpSpPr/>
            <p:nvPr/>
          </p:nvGrpSpPr>
          <p:grpSpPr>
            <a:xfrm>
              <a:off x="6477000" y="4876800"/>
              <a:ext cx="2514600" cy="1739468"/>
              <a:chOff x="228600" y="304800"/>
              <a:chExt cx="2514600" cy="1739468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228600" y="304800"/>
                <a:ext cx="2514600" cy="1739468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46308" y="328246"/>
                <a:ext cx="14895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Comic Sans MS" pitchFamily="66" charset="0"/>
                  </a:rPr>
                  <a:t>SOLO VOICE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9740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152400" y="78878"/>
            <a:ext cx="8839200" cy="6702922"/>
            <a:chOff x="152400" y="78878"/>
            <a:chExt cx="8839200" cy="6702922"/>
          </a:xfrm>
        </p:grpSpPr>
        <p:grpSp>
          <p:nvGrpSpPr>
            <p:cNvPr id="2" name="Group 30"/>
            <p:cNvGrpSpPr/>
            <p:nvPr/>
          </p:nvGrpSpPr>
          <p:grpSpPr>
            <a:xfrm>
              <a:off x="167152" y="78878"/>
              <a:ext cx="2858644" cy="1373654"/>
              <a:chOff x="3505200" y="346178"/>
              <a:chExt cx="2209800" cy="76200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3505200" y="346178"/>
                <a:ext cx="2209800" cy="762000"/>
              </a:xfrm>
              <a:prstGeom prst="ellipse">
                <a:avLst/>
              </a:prstGeom>
              <a:ln w="571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658185" y="429233"/>
                <a:ext cx="1922184" cy="665852"/>
              </a:xfrm>
              <a:prstGeom prst="rect">
                <a:avLst/>
              </a:prstGeom>
              <a:noFill/>
              <a:ln w="76200" cmpd="tri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latin typeface="Comic Sans MS" pitchFamily="66" charset="0"/>
                  </a:rPr>
                  <a:t>What Do</a:t>
                </a:r>
              </a:p>
              <a:p>
                <a:pPr algn="ctr"/>
                <a:r>
                  <a:rPr lang="en-US" sz="2400" dirty="0">
                    <a:latin typeface="Comic Sans MS" pitchFamily="66" charset="0"/>
                  </a:rPr>
                  <a:t>You Hear?</a:t>
                </a:r>
              </a:p>
              <a:p>
                <a:pPr algn="ctr"/>
                <a:r>
                  <a:rPr lang="en-US" sz="2400" dirty="0">
                    <a:latin typeface="Comic Sans MS" pitchFamily="66" charset="0"/>
                  </a:rPr>
                  <a:t>KEY</a:t>
                </a:r>
              </a:p>
            </p:txBody>
          </p:sp>
        </p:grpSp>
        <p:grpSp>
          <p:nvGrpSpPr>
            <p:cNvPr id="3" name="Group 29"/>
            <p:cNvGrpSpPr/>
            <p:nvPr/>
          </p:nvGrpSpPr>
          <p:grpSpPr>
            <a:xfrm>
              <a:off x="6477000" y="457200"/>
              <a:ext cx="2514600" cy="2057400"/>
              <a:chOff x="3429000" y="2286000"/>
              <a:chExt cx="2514600" cy="2057400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3429000" y="2286000"/>
                <a:ext cx="2514600" cy="20574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267200" y="2313932"/>
                <a:ext cx="86273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OPERA</a:t>
                </a:r>
              </a:p>
            </p:txBody>
          </p:sp>
        </p:grpSp>
        <p:grpSp>
          <p:nvGrpSpPr>
            <p:cNvPr id="4" name="Group 32"/>
            <p:cNvGrpSpPr/>
            <p:nvPr/>
          </p:nvGrpSpPr>
          <p:grpSpPr>
            <a:xfrm>
              <a:off x="152400" y="1612074"/>
              <a:ext cx="2971800" cy="2223951"/>
              <a:chOff x="228600" y="366777"/>
              <a:chExt cx="2514600" cy="1565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228600" y="366777"/>
                <a:ext cx="2514600" cy="15650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51972" y="388291"/>
                <a:ext cx="22781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Comic Sans MS" pitchFamily="66" charset="0"/>
                  </a:rPr>
                  <a:t>SOLO INSTRUMENT</a:t>
                </a:r>
              </a:p>
            </p:txBody>
          </p:sp>
        </p:grpSp>
        <p:grpSp>
          <p:nvGrpSpPr>
            <p:cNvPr id="14" name="Group 27"/>
            <p:cNvGrpSpPr/>
            <p:nvPr/>
          </p:nvGrpSpPr>
          <p:grpSpPr>
            <a:xfrm>
              <a:off x="3810000" y="5562600"/>
              <a:ext cx="2209800" cy="1219200"/>
              <a:chOff x="3810000" y="3276600"/>
              <a:chExt cx="2133600" cy="1066800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3810000" y="3276600"/>
                <a:ext cx="2133600" cy="10668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503681" y="3297117"/>
                <a:ext cx="7569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JAZZ</a:t>
                </a:r>
              </a:p>
            </p:txBody>
          </p:sp>
        </p:grpSp>
        <p:grpSp>
          <p:nvGrpSpPr>
            <p:cNvPr id="15" name="Group 31"/>
            <p:cNvGrpSpPr/>
            <p:nvPr/>
          </p:nvGrpSpPr>
          <p:grpSpPr>
            <a:xfrm>
              <a:off x="3262086" y="152400"/>
              <a:ext cx="2590800" cy="5029200"/>
              <a:chOff x="3276600" y="228600"/>
              <a:chExt cx="2590800" cy="5029200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3276600" y="228600"/>
                <a:ext cx="2590800" cy="50292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820884" y="246744"/>
                <a:ext cx="144623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ORCHESTRA</a:t>
                </a:r>
              </a:p>
            </p:txBody>
          </p:sp>
        </p:grpSp>
        <p:grpSp>
          <p:nvGrpSpPr>
            <p:cNvPr id="16" name="Group 28"/>
            <p:cNvGrpSpPr/>
            <p:nvPr/>
          </p:nvGrpSpPr>
          <p:grpSpPr>
            <a:xfrm>
              <a:off x="6001656" y="2667000"/>
              <a:ext cx="2514600" cy="2057400"/>
              <a:chOff x="3686628" y="4572000"/>
              <a:chExt cx="2514600" cy="2057400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3686628" y="4572000"/>
                <a:ext cx="2514600" cy="20574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441368" y="4595446"/>
                <a:ext cx="10214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CHORAL</a:t>
                </a:r>
              </a:p>
            </p:txBody>
          </p:sp>
        </p:grpSp>
        <p:grpSp>
          <p:nvGrpSpPr>
            <p:cNvPr id="17" name="Group 26"/>
            <p:cNvGrpSpPr/>
            <p:nvPr/>
          </p:nvGrpSpPr>
          <p:grpSpPr>
            <a:xfrm>
              <a:off x="1371600" y="5488126"/>
              <a:ext cx="2286000" cy="1141274"/>
              <a:chOff x="6324600" y="3659326"/>
              <a:chExt cx="2286000" cy="1141274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6324600" y="3659326"/>
                <a:ext cx="2286000" cy="114127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090569" y="3680936"/>
                <a:ext cx="7761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BAND</a:t>
                </a:r>
              </a:p>
            </p:txBody>
          </p:sp>
        </p:grpSp>
        <p:grpSp>
          <p:nvGrpSpPr>
            <p:cNvPr id="18" name="Group 25"/>
            <p:cNvGrpSpPr/>
            <p:nvPr/>
          </p:nvGrpSpPr>
          <p:grpSpPr>
            <a:xfrm>
              <a:off x="607272" y="3992424"/>
              <a:ext cx="2362200" cy="1339304"/>
              <a:chOff x="6398472" y="1401624"/>
              <a:chExt cx="2362200" cy="1339304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6398472" y="1401624"/>
                <a:ext cx="2362200" cy="133930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144656" y="1431880"/>
                <a:ext cx="8819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omic Sans MS" pitchFamily="66" charset="0"/>
                  </a:rPr>
                  <a:t>PIANO</a:t>
                </a:r>
              </a:p>
            </p:txBody>
          </p:sp>
        </p:grpSp>
        <p:grpSp>
          <p:nvGrpSpPr>
            <p:cNvPr id="26" name="Group 33"/>
            <p:cNvGrpSpPr/>
            <p:nvPr/>
          </p:nvGrpSpPr>
          <p:grpSpPr>
            <a:xfrm>
              <a:off x="6477000" y="4876800"/>
              <a:ext cx="2514600" cy="1739468"/>
              <a:chOff x="228600" y="304800"/>
              <a:chExt cx="2514600" cy="1739468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228600" y="304800"/>
                <a:ext cx="2514600" cy="1739468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46308" y="328246"/>
                <a:ext cx="14895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Comic Sans MS" pitchFamily="66" charset="0"/>
                  </a:rPr>
                  <a:t>SOLO VOICE</a:t>
                </a: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6062614" y="3124200"/>
              <a:ext cx="213877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Lassus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378997" y="609600"/>
              <a:ext cx="2412203" cy="2769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Beethoven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Bizet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Mozart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Mussorgsky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Vivaldi</a:t>
              </a: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endPara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552224" y="990600"/>
              <a:ext cx="2362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Bizet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Mozart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71246" y="5874603"/>
              <a:ext cx="9728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Reed, Alfred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910982" y="6019800"/>
              <a:ext cx="141096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Ellington/Strayhorn</a:t>
              </a:r>
            </a:p>
            <a:p>
              <a:endPara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548420" y="5257800"/>
              <a:ext cx="24431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Bizet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Mozart</a:t>
              </a:r>
            </a:p>
            <a:p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40323" y="1967805"/>
              <a:ext cx="27971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Bach – solo piano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Clarke – solo trumpet and organ</a:t>
              </a:r>
            </a:p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Vivaldi – solo violin and chamber orchestra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03993" y="4368424"/>
              <a:ext cx="2050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Bach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3287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66</Words>
  <Application>Microsoft Office PowerPoint</Application>
  <PresentationFormat>On-screen Show (4:3)</PresentationFormat>
  <Paragraphs>45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Comic Sans MS</vt:lpstr>
      <vt:lpstr>Times New Roman</vt:lpstr>
      <vt:lpstr>Office Theme</vt:lpstr>
      <vt:lpstr>PowerPoint Presentation</vt:lpstr>
      <vt:lpstr>PowerPoint Presentation</vt:lpstr>
    </vt:vector>
  </TitlesOfParts>
  <Company>Lewisville ISD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Lewisville ISD</dc:creator>
  <cp:lastModifiedBy>Phyllis Thomas</cp:lastModifiedBy>
  <cp:revision>52</cp:revision>
  <dcterms:created xsi:type="dcterms:W3CDTF">2012-06-26T14:09:23Z</dcterms:created>
  <dcterms:modified xsi:type="dcterms:W3CDTF">2024-08-05T02:38:53Z</dcterms:modified>
</cp:coreProperties>
</file>