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77" r:id="rId4"/>
    <p:sldId id="274" r:id="rId5"/>
    <p:sldId id="265" r:id="rId6"/>
    <p:sldId id="267" r:id="rId7"/>
    <p:sldId id="268" r:id="rId8"/>
    <p:sldId id="276" r:id="rId9"/>
    <p:sldId id="279" r:id="rId10"/>
    <p:sldId id="278" r:id="rId11"/>
    <p:sldId id="270" r:id="rId12"/>
    <p:sldId id="271" r:id="rId13"/>
    <p:sldId id="272" r:id="rId14"/>
    <p:sldId id="2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13" autoAdjust="0"/>
    <p:restoredTop sz="94660"/>
  </p:normalViewPr>
  <p:slideViewPr>
    <p:cSldViewPr snapToGrid="0">
      <p:cViewPr varScale="1">
        <p:scale>
          <a:sx n="87" d="100"/>
          <a:sy n="87" d="100"/>
        </p:scale>
        <p:origin x="24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070D4-CED0-456C-8209-0B47320A0E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9F1144-505F-4BFC-87C5-5651B818CC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E7A0AD-54D8-4EC2-87A7-12C80E0D26A8}"/>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C7EEA577-2E26-4DCB-A2E0-D0558C7C36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0AC5D-6F72-4A72-81DB-6E43C3F32107}"/>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441051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ADC19-C4DE-40EB-B8BD-73752A71EB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7E72C7-6A6B-438D-B8EB-35FCC9A2CD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A276C4-4C9F-4887-833C-8A43D96A8DD8}"/>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F7ABD21A-7A42-4740-B5DE-1E921BCB35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D74E2-71A8-422B-B8D6-D073F0A37985}"/>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0488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FD89FA-14DB-494C-B1F0-F885D30B54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0A0636-8DFA-418F-9023-27D6595D61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BE838C-4BF9-45D8-B9F3-2E0FC95B48DF}"/>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FCA43999-A99F-46E1-8F74-A0EFCDF3AF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7E9AB9-2942-4CC3-AFDE-5F38C4F932A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91265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643FA-618E-4052-9805-19C4F14854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579286-0B0E-4EFA-AB21-5490C0ACBC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4C4D9D-46DD-49D3-91BE-051A7591934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380E3143-D1CC-4D00-B156-2F5F99ECC9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AA4DF-8C6C-45D9-8872-FD22AE9ADD36}"/>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92743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A349-EE6B-4B8F-B392-B7C11AFE0C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88A829-38A0-4FC6-974B-349DE49A38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17A27D-2CFD-4EF2-930F-F92B7FB2EADD}"/>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3436AEC5-822D-4FA0-A3F3-7C7157CDBB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2C7ACE-D2CA-4A6B-B37E-DB2210B8819B}"/>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36989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C0CD-5BE1-4A40-BE76-5C2E65EFCE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EC6543-AF10-4B25-9592-549F7D6B7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273B05-199B-466E-9A84-1337916FCC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E506A9-1922-4265-BE93-2262098E568C}"/>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86CFDB07-A504-4891-A866-5D345D616B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75FBF4-3208-4F13-8998-2BA6DCE0F60F}"/>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80736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63AD4-9B27-4CF6-BCDF-84387F2CDC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4FEF32-C2FD-4A24-860E-622F107D43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2DD475-ADEC-4921-B401-63E0D63D65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9F6918-FF18-4CBD-B4E7-B496F66617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0F5B8E-BAEC-4DA6-AA8C-C2254F626E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BB15B6-1DBC-40CC-BF3C-15BC03B89D40}"/>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8" name="Footer Placeholder 7">
            <a:extLst>
              <a:ext uri="{FF2B5EF4-FFF2-40B4-BE49-F238E27FC236}">
                <a16:creationId xmlns:a16="http://schemas.microsoft.com/office/drawing/2014/main" id="{77AE1404-A1FB-4881-9445-13AA60C4AF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053877-9566-4A64-910A-259140675693}"/>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424690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1A18-D60F-46F0-98BB-C9032C09649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CB2F35-D48F-4EEA-8A64-825CB452051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4" name="Footer Placeholder 3">
            <a:extLst>
              <a:ext uri="{FF2B5EF4-FFF2-40B4-BE49-F238E27FC236}">
                <a16:creationId xmlns:a16="http://schemas.microsoft.com/office/drawing/2014/main" id="{7535F8DA-8B7D-4081-BE01-C379BE4862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12EE53-D875-43A6-9D38-2DF4D813323E}"/>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970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CDB08F-47ED-4CBF-9DED-D4F5A3AD722E}"/>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3" name="Footer Placeholder 2">
            <a:extLst>
              <a:ext uri="{FF2B5EF4-FFF2-40B4-BE49-F238E27FC236}">
                <a16:creationId xmlns:a16="http://schemas.microsoft.com/office/drawing/2014/main" id="{C0A29F42-59F6-4638-A9FA-6D64D50CD4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AD1C77-E89B-4FA4-A865-1A42F6E16FDD}"/>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922650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F44A8-BF0F-40EA-A983-DBEDF52D75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3FD0B2-24FD-48DB-86F9-B9AC1E85B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541122-11FA-4153-B468-A1670B6E06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F2EA81-F707-4ADB-9910-5D946E782BE7}"/>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0057AC34-48D2-42BD-89D7-0E67AFF8E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028C5C-6B6B-44DA-9840-91090BF53224}"/>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7200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AA18-E627-48BB-AB6C-A4C50C7301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2383E9B-BD7D-4AC9-888B-880DFA77E7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551AA5-D3CC-4C9F-A15D-1104FCA913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5B41E2-81CE-4937-AF08-70A1E35BB945}"/>
              </a:ext>
            </a:extLst>
          </p:cNvPr>
          <p:cNvSpPr>
            <a:spLocks noGrp="1"/>
          </p:cNvSpPr>
          <p:nvPr>
            <p:ph type="dt" sz="half" idx="10"/>
          </p:nvPr>
        </p:nvSpPr>
        <p:spPr/>
        <p:txBody>
          <a:bodyPr/>
          <a:lstStyle/>
          <a:p>
            <a:fld id="{E3D88187-6483-4AA0-AAF2-E05FD22F98E5}" type="datetimeFigureOut">
              <a:rPr lang="en-US" smtClean="0"/>
              <a:t>8/26/2024</a:t>
            </a:fld>
            <a:endParaRPr lang="en-US"/>
          </a:p>
        </p:txBody>
      </p:sp>
      <p:sp>
        <p:nvSpPr>
          <p:cNvPr id="6" name="Footer Placeholder 5">
            <a:extLst>
              <a:ext uri="{FF2B5EF4-FFF2-40B4-BE49-F238E27FC236}">
                <a16:creationId xmlns:a16="http://schemas.microsoft.com/office/drawing/2014/main" id="{4C1E4055-0FD4-41AC-8C50-34B83F7C75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9AFD71-0F4B-423D-86FF-E7FEF54A266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18496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E93A2D-1754-4A05-A00C-B71D5C0B44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5C7DF6-3CF7-4E30-A0AD-39EFEABC8C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3DD1CA-26A2-46C9-B2C3-4B43709083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88187-6483-4AA0-AAF2-E05FD22F98E5}" type="datetimeFigureOut">
              <a:rPr lang="en-US" smtClean="0"/>
              <a:t>8/26/2024</a:t>
            </a:fld>
            <a:endParaRPr lang="en-US"/>
          </a:p>
        </p:txBody>
      </p:sp>
      <p:sp>
        <p:nvSpPr>
          <p:cNvPr id="5" name="Footer Placeholder 4">
            <a:extLst>
              <a:ext uri="{FF2B5EF4-FFF2-40B4-BE49-F238E27FC236}">
                <a16:creationId xmlns:a16="http://schemas.microsoft.com/office/drawing/2014/main" id="{D4208E41-1C4A-47F0-8C16-89E575B493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F32483-E8D1-4802-8792-5C3566699E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B81CC4-22CA-443C-B315-6B84450F6159}" type="slidenum">
              <a:rPr lang="en-US" smtClean="0"/>
              <a:t>‹#›</a:t>
            </a:fld>
            <a:endParaRPr lang="en-US"/>
          </a:p>
        </p:txBody>
      </p:sp>
    </p:spTree>
    <p:extLst>
      <p:ext uri="{BB962C8B-B14F-4D97-AF65-F5344CB8AC3E}">
        <p14:creationId xmlns:p14="http://schemas.microsoft.com/office/powerpoint/2010/main" val="277930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lavistachurchofchrist.org/events.ht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open.spotify.com/playlist/6Qg5oNlAA5AnZpEt25COzr?si=c24bf87a49334278"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lavistachurchofchrist.org/events.ht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58BB0-CAD4-4A87-88A4-3230B3840D45}"/>
              </a:ext>
            </a:extLst>
          </p:cNvPr>
          <p:cNvSpPr>
            <a:spLocks noGrp="1"/>
          </p:cNvSpPr>
          <p:nvPr>
            <p:ph type="ctrTitle"/>
          </p:nvPr>
        </p:nvSpPr>
        <p:spPr>
          <a:xfrm>
            <a:off x="1524000" y="142503"/>
            <a:ext cx="9144000" cy="968644"/>
          </a:xfrm>
        </p:spPr>
        <p:txBody>
          <a:bodyPr>
            <a:normAutofit fontScale="90000"/>
          </a:bodyPr>
          <a:lstStyle/>
          <a:p>
            <a:r>
              <a:rPr lang="en-US" dirty="0"/>
              <a:t>Musical Selections Choice Board</a:t>
            </a:r>
          </a:p>
        </p:txBody>
      </p:sp>
      <p:grpSp>
        <p:nvGrpSpPr>
          <p:cNvPr id="7" name="Group 6">
            <a:extLst>
              <a:ext uri="{FF2B5EF4-FFF2-40B4-BE49-F238E27FC236}">
                <a16:creationId xmlns:a16="http://schemas.microsoft.com/office/drawing/2014/main" id="{67B7024C-737C-4EAD-A989-4296FFE923F5}"/>
              </a:ext>
            </a:extLst>
          </p:cNvPr>
          <p:cNvGrpSpPr/>
          <p:nvPr/>
        </p:nvGrpSpPr>
        <p:grpSpPr>
          <a:xfrm>
            <a:off x="1104766" y="1446362"/>
            <a:ext cx="9982469" cy="4706952"/>
            <a:chOff x="605642" y="1211285"/>
            <a:chExt cx="10980716" cy="5177647"/>
          </a:xfrm>
        </p:grpSpPr>
        <p:sp>
          <p:nvSpPr>
            <p:cNvPr id="4" name="Rectangle 3">
              <a:extLst>
                <a:ext uri="{FF2B5EF4-FFF2-40B4-BE49-F238E27FC236}">
                  <a16:creationId xmlns:a16="http://schemas.microsoft.com/office/drawing/2014/main" id="{688DBD4F-C3BE-4F44-AB8C-399FD9877BA3}"/>
                </a:ext>
              </a:extLst>
            </p:cNvPr>
            <p:cNvSpPr/>
            <p:nvPr/>
          </p:nvSpPr>
          <p:spPr>
            <a:xfrm>
              <a:off x="605642" y="1211285"/>
              <a:ext cx="10980716" cy="51776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BAFA425-5626-4C9E-9BD2-0B54132EE4E0}"/>
                </a:ext>
              </a:extLst>
            </p:cNvPr>
            <p:cNvSpPr/>
            <p:nvPr/>
          </p:nvSpPr>
          <p:spPr>
            <a:xfrm>
              <a:off x="605642" y="2951822"/>
              <a:ext cx="10980716" cy="167955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20AECB0-F069-4052-A9E3-893592479DD0}"/>
                </a:ext>
              </a:extLst>
            </p:cNvPr>
            <p:cNvSpPr/>
            <p:nvPr/>
          </p:nvSpPr>
          <p:spPr>
            <a:xfrm>
              <a:off x="4263242" y="1211285"/>
              <a:ext cx="3657600" cy="517764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54FC905-2E88-44A8-B973-850231D3E127}"/>
              </a:ext>
            </a:extLst>
          </p:cNvPr>
          <p:cNvGrpSpPr/>
          <p:nvPr/>
        </p:nvGrpSpPr>
        <p:grpSpPr>
          <a:xfrm>
            <a:off x="1716554" y="2052849"/>
            <a:ext cx="9102076" cy="3544706"/>
            <a:chOff x="1716554" y="2052849"/>
            <a:chExt cx="9102076" cy="3544706"/>
          </a:xfrm>
        </p:grpSpPr>
        <p:sp>
          <p:nvSpPr>
            <p:cNvPr id="8" name="TextBox 7">
              <a:extLst>
                <a:ext uri="{FF2B5EF4-FFF2-40B4-BE49-F238E27FC236}">
                  <a16:creationId xmlns:a16="http://schemas.microsoft.com/office/drawing/2014/main" id="{D1CAB13A-947D-4D49-A9DA-4CECD258D8E7}"/>
                </a:ext>
              </a:extLst>
            </p:cNvPr>
            <p:cNvSpPr txBox="1"/>
            <p:nvPr/>
          </p:nvSpPr>
          <p:spPr>
            <a:xfrm>
              <a:off x="1790426" y="2052849"/>
              <a:ext cx="1890326" cy="369332"/>
            </a:xfrm>
            <a:prstGeom prst="rect">
              <a:avLst/>
            </a:prstGeom>
            <a:noFill/>
          </p:spPr>
          <p:txBody>
            <a:bodyPr wrap="none" rtlCol="0">
              <a:spAutoFit/>
            </a:bodyPr>
            <a:lstStyle/>
            <a:p>
              <a:r>
                <a:rPr lang="en-US" dirty="0"/>
                <a:t>Road Rally Riddles</a:t>
              </a:r>
            </a:p>
          </p:txBody>
        </p:sp>
        <p:sp>
          <p:nvSpPr>
            <p:cNvPr id="9" name="TextBox 8">
              <a:extLst>
                <a:ext uri="{FF2B5EF4-FFF2-40B4-BE49-F238E27FC236}">
                  <a16:creationId xmlns:a16="http://schemas.microsoft.com/office/drawing/2014/main" id="{61CEDA3E-9913-47B3-8507-9178DAFD28EC}"/>
                </a:ext>
              </a:extLst>
            </p:cNvPr>
            <p:cNvSpPr txBox="1"/>
            <p:nvPr/>
          </p:nvSpPr>
          <p:spPr>
            <a:xfrm>
              <a:off x="1716554" y="3638264"/>
              <a:ext cx="2151679" cy="369332"/>
            </a:xfrm>
            <a:prstGeom prst="rect">
              <a:avLst/>
            </a:prstGeom>
            <a:noFill/>
          </p:spPr>
          <p:txBody>
            <a:bodyPr wrap="none" rtlCol="0">
              <a:spAutoFit/>
            </a:bodyPr>
            <a:lstStyle/>
            <a:p>
              <a:r>
                <a:rPr lang="en-US" dirty="0"/>
                <a:t>Listen and Create Art</a:t>
              </a:r>
            </a:p>
          </p:txBody>
        </p:sp>
        <p:sp>
          <p:nvSpPr>
            <p:cNvPr id="10" name="TextBox 9">
              <a:extLst>
                <a:ext uri="{FF2B5EF4-FFF2-40B4-BE49-F238E27FC236}">
                  <a16:creationId xmlns:a16="http://schemas.microsoft.com/office/drawing/2014/main" id="{1873E3A4-B048-4236-BD95-B68E4032E70B}"/>
                </a:ext>
              </a:extLst>
            </p:cNvPr>
            <p:cNvSpPr txBox="1"/>
            <p:nvPr/>
          </p:nvSpPr>
          <p:spPr>
            <a:xfrm>
              <a:off x="1798922" y="5223679"/>
              <a:ext cx="1729641" cy="369332"/>
            </a:xfrm>
            <a:prstGeom prst="rect">
              <a:avLst/>
            </a:prstGeom>
            <a:noFill/>
          </p:spPr>
          <p:txBody>
            <a:bodyPr wrap="none" rtlCol="0">
              <a:spAutoFit/>
            </a:bodyPr>
            <a:lstStyle/>
            <a:p>
              <a:r>
                <a:rPr lang="en-US" dirty="0"/>
                <a:t>Listen and Move</a:t>
              </a:r>
            </a:p>
          </p:txBody>
        </p:sp>
        <p:sp>
          <p:nvSpPr>
            <p:cNvPr id="11" name="TextBox 10">
              <a:extLst>
                <a:ext uri="{FF2B5EF4-FFF2-40B4-BE49-F238E27FC236}">
                  <a16:creationId xmlns:a16="http://schemas.microsoft.com/office/drawing/2014/main" id="{A8502940-9E4F-4A9B-89C5-93F570D86A04}"/>
                </a:ext>
              </a:extLst>
            </p:cNvPr>
            <p:cNvSpPr txBox="1"/>
            <p:nvPr/>
          </p:nvSpPr>
          <p:spPr>
            <a:xfrm>
              <a:off x="5393745" y="2055121"/>
              <a:ext cx="1252331" cy="369332"/>
            </a:xfrm>
            <a:prstGeom prst="rect">
              <a:avLst/>
            </a:prstGeom>
            <a:noFill/>
          </p:spPr>
          <p:txBody>
            <a:bodyPr wrap="none" rtlCol="0">
              <a:spAutoFit/>
            </a:bodyPr>
            <a:lstStyle/>
            <a:p>
              <a:r>
                <a:rPr lang="en-US" dirty="0"/>
                <a:t>The Operas</a:t>
              </a:r>
            </a:p>
          </p:txBody>
        </p:sp>
        <p:sp>
          <p:nvSpPr>
            <p:cNvPr id="12" name="TextBox 11">
              <a:extLst>
                <a:ext uri="{FF2B5EF4-FFF2-40B4-BE49-F238E27FC236}">
                  <a16:creationId xmlns:a16="http://schemas.microsoft.com/office/drawing/2014/main" id="{FD6AC87F-755D-4A5A-915D-2B3583AFBD5F}"/>
                </a:ext>
              </a:extLst>
            </p:cNvPr>
            <p:cNvSpPr txBox="1"/>
            <p:nvPr/>
          </p:nvSpPr>
          <p:spPr>
            <a:xfrm>
              <a:off x="5146764" y="3640536"/>
              <a:ext cx="1947264" cy="369332"/>
            </a:xfrm>
            <a:prstGeom prst="rect">
              <a:avLst/>
            </a:prstGeom>
            <a:noFill/>
          </p:spPr>
          <p:txBody>
            <a:bodyPr wrap="none" rtlCol="0">
              <a:spAutoFit/>
            </a:bodyPr>
            <a:lstStyle/>
            <a:p>
              <a:r>
                <a:rPr lang="en-US" dirty="0"/>
                <a:t>What’s the Meter?</a:t>
              </a:r>
            </a:p>
          </p:txBody>
        </p:sp>
        <p:sp>
          <p:nvSpPr>
            <p:cNvPr id="13" name="TextBox 12">
              <a:extLst>
                <a:ext uri="{FF2B5EF4-FFF2-40B4-BE49-F238E27FC236}">
                  <a16:creationId xmlns:a16="http://schemas.microsoft.com/office/drawing/2014/main" id="{AD6DBB39-6101-47FC-960F-90191E0BE4BB}"/>
                </a:ext>
              </a:extLst>
            </p:cNvPr>
            <p:cNvSpPr txBox="1"/>
            <p:nvPr/>
          </p:nvSpPr>
          <p:spPr>
            <a:xfrm>
              <a:off x="4931391" y="5225951"/>
              <a:ext cx="2271840" cy="369332"/>
            </a:xfrm>
            <a:prstGeom prst="rect">
              <a:avLst/>
            </a:prstGeom>
            <a:noFill/>
          </p:spPr>
          <p:txBody>
            <a:bodyPr wrap="none" rtlCol="0">
              <a:spAutoFit/>
            </a:bodyPr>
            <a:lstStyle/>
            <a:p>
              <a:r>
                <a:rPr lang="en-US" dirty="0"/>
                <a:t>Listen and Pantomime</a:t>
              </a:r>
            </a:p>
          </p:txBody>
        </p:sp>
        <p:sp>
          <p:nvSpPr>
            <p:cNvPr id="14" name="TextBox 13">
              <a:extLst>
                <a:ext uri="{FF2B5EF4-FFF2-40B4-BE49-F238E27FC236}">
                  <a16:creationId xmlns:a16="http://schemas.microsoft.com/office/drawing/2014/main" id="{88B079E8-CEDE-446A-B8C3-5A76663B5AA5}"/>
                </a:ext>
              </a:extLst>
            </p:cNvPr>
            <p:cNvSpPr txBox="1"/>
            <p:nvPr/>
          </p:nvSpPr>
          <p:spPr>
            <a:xfrm>
              <a:off x="8154127" y="2057393"/>
              <a:ext cx="1604285" cy="369332"/>
            </a:xfrm>
            <a:prstGeom prst="rect">
              <a:avLst/>
            </a:prstGeom>
            <a:noFill/>
          </p:spPr>
          <p:txBody>
            <a:bodyPr wrap="none" rtlCol="0">
              <a:spAutoFit/>
            </a:bodyPr>
            <a:lstStyle/>
            <a:p>
              <a:r>
                <a:rPr lang="en-US" dirty="0"/>
                <a:t>By the Number</a:t>
              </a:r>
            </a:p>
          </p:txBody>
        </p:sp>
        <p:sp>
          <p:nvSpPr>
            <p:cNvPr id="15" name="TextBox 14">
              <a:extLst>
                <a:ext uri="{FF2B5EF4-FFF2-40B4-BE49-F238E27FC236}">
                  <a16:creationId xmlns:a16="http://schemas.microsoft.com/office/drawing/2014/main" id="{E6448210-C4ED-4E2B-ACA7-51DEA9600504}"/>
                </a:ext>
              </a:extLst>
            </p:cNvPr>
            <p:cNvSpPr txBox="1"/>
            <p:nvPr/>
          </p:nvSpPr>
          <p:spPr>
            <a:xfrm>
              <a:off x="8085831" y="3486392"/>
              <a:ext cx="2732799" cy="646331"/>
            </a:xfrm>
            <a:prstGeom prst="rect">
              <a:avLst/>
            </a:prstGeom>
            <a:noFill/>
          </p:spPr>
          <p:txBody>
            <a:bodyPr wrap="none" rtlCol="0">
              <a:spAutoFit/>
            </a:bodyPr>
            <a:lstStyle/>
            <a:p>
              <a:r>
                <a:rPr lang="en-US" dirty="0"/>
                <a:t>Listen and Move to Reflect </a:t>
              </a:r>
              <a:br>
                <a:rPr lang="en-US" dirty="0"/>
              </a:br>
              <a:r>
                <a:rPr lang="en-US" dirty="0"/>
                <a:t>        a Musical Element</a:t>
              </a:r>
            </a:p>
          </p:txBody>
        </p:sp>
        <p:sp>
          <p:nvSpPr>
            <p:cNvPr id="16" name="TextBox 15">
              <a:extLst>
                <a:ext uri="{FF2B5EF4-FFF2-40B4-BE49-F238E27FC236}">
                  <a16:creationId xmlns:a16="http://schemas.microsoft.com/office/drawing/2014/main" id="{09A2CD05-F9F1-4C68-857C-CD046972D87D}"/>
                </a:ext>
              </a:extLst>
            </p:cNvPr>
            <p:cNvSpPr txBox="1"/>
            <p:nvPr/>
          </p:nvSpPr>
          <p:spPr>
            <a:xfrm>
              <a:off x="8216323" y="5228223"/>
              <a:ext cx="2365006" cy="369332"/>
            </a:xfrm>
            <a:prstGeom prst="rect">
              <a:avLst/>
            </a:prstGeom>
            <a:noFill/>
          </p:spPr>
          <p:txBody>
            <a:bodyPr wrap="none" rtlCol="0">
              <a:spAutoFit/>
            </a:bodyPr>
            <a:lstStyle/>
            <a:p>
              <a:r>
                <a:rPr lang="en-US" dirty="0"/>
                <a:t> Create a Passing Game</a:t>
              </a:r>
            </a:p>
          </p:txBody>
        </p:sp>
      </p:grpSp>
    </p:spTree>
    <p:extLst>
      <p:ext uri="{BB962C8B-B14F-4D97-AF65-F5344CB8AC3E}">
        <p14:creationId xmlns:p14="http://schemas.microsoft.com/office/powerpoint/2010/main" val="3032164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What’s the Meter? – Grades 7-8</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Grades 7-8 UIL Music Memory selections.</a:t>
            </a:r>
          </a:p>
          <a:p>
            <a:r>
              <a:rPr lang="en-US" dirty="0"/>
              <a:t>As the music plays, quietly perform the beat to determine the meter and the time signature, which may change within the selection.</a:t>
            </a:r>
          </a:p>
          <a:p>
            <a:r>
              <a:rPr lang="en-US" dirty="0"/>
              <a:t>Play the piece again and conduct using standard conducting patterns.</a:t>
            </a:r>
          </a:p>
        </p:txBody>
      </p:sp>
      <p:grpSp>
        <p:nvGrpSpPr>
          <p:cNvPr id="22" name="Group 21">
            <a:extLst>
              <a:ext uri="{FF2B5EF4-FFF2-40B4-BE49-F238E27FC236}">
                <a16:creationId xmlns:a16="http://schemas.microsoft.com/office/drawing/2014/main" id="{633F43FA-3618-49AC-8141-03A216F0E4ED}"/>
              </a:ext>
            </a:extLst>
          </p:cNvPr>
          <p:cNvGrpSpPr/>
          <p:nvPr/>
        </p:nvGrpSpPr>
        <p:grpSpPr>
          <a:xfrm>
            <a:off x="635449" y="4091217"/>
            <a:ext cx="10664900" cy="2193021"/>
            <a:chOff x="417083" y="3913793"/>
            <a:chExt cx="10664900" cy="2193021"/>
          </a:xfrm>
        </p:grpSpPr>
        <p:pic>
          <p:nvPicPr>
            <p:cNvPr id="15" name="Picture 14">
              <a:extLst>
                <a:ext uri="{FF2B5EF4-FFF2-40B4-BE49-F238E27FC236}">
                  <a16:creationId xmlns:a16="http://schemas.microsoft.com/office/drawing/2014/main" id="{729EC469-684A-46BF-9584-2E77019E9537}"/>
                </a:ext>
              </a:extLst>
            </p:cNvPr>
            <p:cNvPicPr>
              <a:picLocks noChangeAspect="1"/>
            </p:cNvPicPr>
            <p:nvPr/>
          </p:nvPicPr>
          <p:blipFill rotWithShape="1">
            <a:blip r:embed="rId2"/>
            <a:srcRect l="28220" t="24262" r="56624" b="42058"/>
            <a:stretch/>
          </p:blipFill>
          <p:spPr>
            <a:xfrm>
              <a:off x="417083" y="3987835"/>
              <a:ext cx="1695183" cy="2118979"/>
            </a:xfrm>
            <a:prstGeom prst="rect">
              <a:avLst/>
            </a:prstGeom>
          </p:spPr>
        </p:pic>
        <p:pic>
          <p:nvPicPr>
            <p:cNvPr id="17" name="Picture 16">
              <a:extLst>
                <a:ext uri="{FF2B5EF4-FFF2-40B4-BE49-F238E27FC236}">
                  <a16:creationId xmlns:a16="http://schemas.microsoft.com/office/drawing/2014/main" id="{8102BC66-8705-4A25-BA61-FF3E41BEE4AC}"/>
                </a:ext>
              </a:extLst>
            </p:cNvPr>
            <p:cNvPicPr>
              <a:picLocks noChangeAspect="1"/>
            </p:cNvPicPr>
            <p:nvPr/>
          </p:nvPicPr>
          <p:blipFill rotWithShape="1">
            <a:blip r:embed="rId2"/>
            <a:srcRect l="11842" t="59970" r="74184" b="7368"/>
            <a:stretch/>
          </p:blipFill>
          <p:spPr>
            <a:xfrm>
              <a:off x="2429249" y="3913793"/>
              <a:ext cx="1563033" cy="2054925"/>
            </a:xfrm>
            <a:prstGeom prst="rect">
              <a:avLst/>
            </a:prstGeom>
          </p:spPr>
        </p:pic>
        <p:pic>
          <p:nvPicPr>
            <p:cNvPr id="19" name="Picture 18">
              <a:extLst>
                <a:ext uri="{FF2B5EF4-FFF2-40B4-BE49-F238E27FC236}">
                  <a16:creationId xmlns:a16="http://schemas.microsoft.com/office/drawing/2014/main" id="{A2EBA39D-2EF7-4641-A967-106D4DB212A9}"/>
                </a:ext>
              </a:extLst>
            </p:cNvPr>
            <p:cNvPicPr>
              <a:picLocks noChangeAspect="1"/>
            </p:cNvPicPr>
            <p:nvPr/>
          </p:nvPicPr>
          <p:blipFill rotWithShape="1">
            <a:blip r:embed="rId2"/>
            <a:srcRect l="26957" t="62863" r="52468" b="7368"/>
            <a:stretch/>
          </p:blipFill>
          <p:spPr>
            <a:xfrm>
              <a:off x="4333800" y="4116622"/>
              <a:ext cx="2301255" cy="1872904"/>
            </a:xfrm>
            <a:prstGeom prst="rect">
              <a:avLst/>
            </a:prstGeom>
          </p:spPr>
        </p:pic>
        <p:pic>
          <p:nvPicPr>
            <p:cNvPr id="21" name="Picture 20">
              <a:extLst>
                <a:ext uri="{FF2B5EF4-FFF2-40B4-BE49-F238E27FC236}">
                  <a16:creationId xmlns:a16="http://schemas.microsoft.com/office/drawing/2014/main" id="{DCE16DE8-5299-4924-9B48-AD6C7CB99DAB}"/>
                </a:ext>
              </a:extLst>
            </p:cNvPr>
            <p:cNvPicPr>
              <a:picLocks noChangeAspect="1"/>
            </p:cNvPicPr>
            <p:nvPr/>
          </p:nvPicPr>
          <p:blipFill rotWithShape="1">
            <a:blip r:embed="rId2"/>
            <a:srcRect l="53520" t="20351" r="10790" b="49880"/>
            <a:stretch/>
          </p:blipFill>
          <p:spPr>
            <a:xfrm>
              <a:off x="7090101" y="4164750"/>
              <a:ext cx="3991882" cy="1872903"/>
            </a:xfrm>
            <a:prstGeom prst="rect">
              <a:avLst/>
            </a:prstGeom>
          </p:spPr>
        </p:pic>
      </p:grpSp>
      <p:pic>
        <p:nvPicPr>
          <p:cNvPr id="9" name="Picture 8">
            <a:extLst>
              <a:ext uri="{FF2B5EF4-FFF2-40B4-BE49-F238E27FC236}">
                <a16:creationId xmlns:a16="http://schemas.microsoft.com/office/drawing/2014/main" id="{2DA2E8F5-C33D-4DDF-B2CA-F09150D2537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2858322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Listen and Pantomime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a:t>
            </a:r>
          </a:p>
          <a:p>
            <a:r>
              <a:rPr lang="en-US" dirty="0"/>
              <a:t>As the music plays, either pantomime singing or playing an instrument that you hear in the selection OR pantomime conducting.</a:t>
            </a:r>
          </a:p>
        </p:txBody>
      </p:sp>
      <p:pic>
        <p:nvPicPr>
          <p:cNvPr id="4" name="Picture 3">
            <a:extLst>
              <a:ext uri="{FF2B5EF4-FFF2-40B4-BE49-F238E27FC236}">
                <a16:creationId xmlns:a16="http://schemas.microsoft.com/office/drawing/2014/main" id="{D9A29B6B-883F-41C5-87F8-BFD842BA84F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2006971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By the Number</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Without looking at your list, write the titles of the UIL Music Memory selections that contain numbers:</a:t>
            </a:r>
          </a:p>
          <a:p>
            <a:pPr lvl="1">
              <a:buFontTx/>
              <a:buChar char="-"/>
            </a:pPr>
            <a:r>
              <a:rPr lang="en-US" dirty="0"/>
              <a:t>For all levels: pieces by Bach, Beethoven, Reed, and Vivaldi</a:t>
            </a:r>
          </a:p>
          <a:p>
            <a:pPr lvl="1">
              <a:buFontTx/>
              <a:buChar char="-"/>
            </a:pPr>
            <a:r>
              <a:rPr lang="en-US" dirty="0"/>
              <a:t>For grades 3-8: add pieces by Elgar, Price</a:t>
            </a:r>
          </a:p>
          <a:p>
            <a:pPr lvl="1">
              <a:buFontTx/>
              <a:buChar char="-"/>
            </a:pPr>
            <a:r>
              <a:rPr lang="en-US" dirty="0"/>
              <a:t>For grades 7-8: add piece by </a:t>
            </a:r>
            <a:r>
              <a:rPr lang="en-US" dirty="0" err="1"/>
              <a:t>Dvořák</a:t>
            </a:r>
            <a:r>
              <a:rPr lang="en-US" dirty="0"/>
              <a:t> and Tchaikovsky</a:t>
            </a:r>
          </a:p>
        </p:txBody>
      </p:sp>
      <p:pic>
        <p:nvPicPr>
          <p:cNvPr id="4" name="Picture 3">
            <a:extLst>
              <a:ext uri="{FF2B5EF4-FFF2-40B4-BE49-F238E27FC236}">
                <a16:creationId xmlns:a16="http://schemas.microsoft.com/office/drawing/2014/main" id="{80129E7E-92E9-4BB5-84F1-088D92917E5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3840194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Listen and Move to Reflect a Musical Element</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a:xfrm>
            <a:off x="838200" y="1825625"/>
            <a:ext cx="10515600" cy="4520584"/>
          </a:xfrm>
        </p:spPr>
        <p:txBody>
          <a:bodyPr>
            <a:normAutofit lnSpcReduction="10000"/>
          </a:bodyPr>
          <a:lstStyle/>
          <a:p>
            <a:r>
              <a:rPr lang="en-US" dirty="0"/>
              <a:t>Play one of the UIL Music Memory selections for your grade level.</a:t>
            </a:r>
          </a:p>
          <a:p>
            <a:r>
              <a:rPr lang="en-US" dirty="0"/>
              <a:t>As the music plays, move to reflect at least one of the following musical elements:</a:t>
            </a:r>
          </a:p>
          <a:p>
            <a:pPr lvl="1">
              <a:buFontTx/>
              <a:buChar char="-"/>
            </a:pPr>
            <a:r>
              <a:rPr lang="en-US" dirty="0"/>
              <a:t>Qualities of melody (the contour of the tune) or harmony (two or more notes heard at the same time)</a:t>
            </a:r>
          </a:p>
          <a:p>
            <a:pPr lvl="1">
              <a:buFontTx/>
              <a:buChar char="-"/>
            </a:pPr>
            <a:r>
              <a:rPr lang="en-US" dirty="0"/>
              <a:t>Rhythm (short and long sounds and silences)</a:t>
            </a:r>
          </a:p>
          <a:p>
            <a:pPr lvl="1">
              <a:buFontTx/>
              <a:buChar char="-"/>
            </a:pPr>
            <a:r>
              <a:rPr lang="en-US" dirty="0"/>
              <a:t>Dynamics (volume, or loudness or softness of the sound)</a:t>
            </a:r>
          </a:p>
          <a:p>
            <a:pPr lvl="1">
              <a:buFontTx/>
              <a:buChar char="-"/>
            </a:pPr>
            <a:r>
              <a:rPr lang="en-US" dirty="0"/>
              <a:t>Tempo (speed of the beat)</a:t>
            </a:r>
          </a:p>
          <a:p>
            <a:pPr lvl="1">
              <a:buFontTx/>
              <a:buChar char="-"/>
            </a:pPr>
            <a:r>
              <a:rPr lang="en-US" dirty="0"/>
              <a:t>Mood (how the music makes you feel)</a:t>
            </a:r>
          </a:p>
          <a:p>
            <a:pPr lvl="1">
              <a:buFontTx/>
              <a:buChar char="-"/>
            </a:pPr>
            <a:r>
              <a:rPr lang="en-US" dirty="0"/>
              <a:t>Pitch (highness or lowness of sound)</a:t>
            </a:r>
          </a:p>
          <a:p>
            <a:pPr lvl="1">
              <a:buFontTx/>
              <a:buChar char="-"/>
            </a:pPr>
            <a:r>
              <a:rPr lang="en-US" dirty="0"/>
              <a:t>Meter (organization of beats into group)</a:t>
            </a:r>
          </a:p>
          <a:p>
            <a:pPr lvl="1">
              <a:buFontTx/>
              <a:buChar char="-"/>
            </a:pPr>
            <a:r>
              <a:rPr lang="en-US" dirty="0"/>
              <a:t>Form (the overall structure of the selection)</a:t>
            </a:r>
          </a:p>
        </p:txBody>
      </p:sp>
      <p:pic>
        <p:nvPicPr>
          <p:cNvPr id="4" name="Picture 3">
            <a:extLst>
              <a:ext uri="{FF2B5EF4-FFF2-40B4-BE49-F238E27FC236}">
                <a16:creationId xmlns:a16="http://schemas.microsoft.com/office/drawing/2014/main" id="{4906AA80-8EC7-4AEA-A97D-3FC1F5626ED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1773877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Create a Passing Game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Choose one of the UIL Music Memory selections for your grade level.</a:t>
            </a:r>
          </a:p>
          <a:p>
            <a:r>
              <a:rPr lang="en-US" dirty="0"/>
              <a:t>As the music plays, imagine passing a small object, such as a stone or small stuffed animal on the beat. You may create a pattern for, like pat left knee, pat right knee, pass, pick up object.</a:t>
            </a:r>
          </a:p>
          <a:p>
            <a:r>
              <a:rPr lang="en-US" dirty="0"/>
              <a:t>Play your passing game with a friend or family member as the music plays.</a:t>
            </a:r>
          </a:p>
          <a:p>
            <a:pPr marL="0" indent="0">
              <a:buNone/>
            </a:pPr>
            <a:r>
              <a:rPr lang="en-US" dirty="0"/>
              <a:t>				        - - - OR - - -</a:t>
            </a:r>
          </a:p>
          <a:p>
            <a:r>
              <a:rPr lang="en-US" dirty="0"/>
              <a:t>Create a cup tapping-passing routine to go with the music. Perform with a friend or family member as the music plays.</a:t>
            </a:r>
          </a:p>
        </p:txBody>
      </p:sp>
      <p:pic>
        <p:nvPicPr>
          <p:cNvPr id="4" name="Picture 3">
            <a:extLst>
              <a:ext uri="{FF2B5EF4-FFF2-40B4-BE49-F238E27FC236}">
                <a16:creationId xmlns:a16="http://schemas.microsoft.com/office/drawing/2014/main" id="{4035638C-7E35-4010-8EE8-749C3106DAC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1961835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8B00C60-2600-D06C-4DD3-991C9517FBF7}"/>
              </a:ext>
            </a:extLst>
          </p:cNvPr>
          <p:cNvPicPr>
            <a:picLocks noChangeAspect="1"/>
          </p:cNvPicPr>
          <p:nvPr/>
        </p:nvPicPr>
        <p:blipFill rotWithShape="1">
          <a:blip r:embed="rId2"/>
          <a:srcRect l="21451" t="16225" r="20572" b="11003"/>
          <a:stretch/>
        </p:blipFill>
        <p:spPr>
          <a:xfrm>
            <a:off x="1425506" y="110167"/>
            <a:ext cx="9370052" cy="6615629"/>
          </a:xfrm>
          <a:prstGeom prst="rect">
            <a:avLst/>
          </a:prstGeom>
        </p:spPr>
      </p:pic>
    </p:spTree>
    <p:extLst>
      <p:ext uri="{BB962C8B-B14F-4D97-AF65-F5344CB8AC3E}">
        <p14:creationId xmlns:p14="http://schemas.microsoft.com/office/powerpoint/2010/main" val="308021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69979-D07F-4CB8-96AD-9E858720AF81}"/>
              </a:ext>
            </a:extLst>
          </p:cNvPr>
          <p:cNvSpPr>
            <a:spLocks noGrp="1"/>
          </p:cNvSpPr>
          <p:nvPr>
            <p:ph type="title"/>
          </p:nvPr>
        </p:nvSpPr>
        <p:spPr/>
        <p:txBody>
          <a:bodyPr/>
          <a:lstStyle/>
          <a:p>
            <a:r>
              <a:rPr lang="en-US" dirty="0"/>
              <a:t>Spotify Audio</a:t>
            </a:r>
          </a:p>
        </p:txBody>
      </p:sp>
      <p:sp>
        <p:nvSpPr>
          <p:cNvPr id="3" name="Content Placeholder 2">
            <a:extLst>
              <a:ext uri="{FF2B5EF4-FFF2-40B4-BE49-F238E27FC236}">
                <a16:creationId xmlns:a16="http://schemas.microsoft.com/office/drawing/2014/main" id="{3F292761-6BC4-4A8E-8404-62BD8262A9F8}"/>
              </a:ext>
            </a:extLst>
          </p:cNvPr>
          <p:cNvSpPr>
            <a:spLocks noGrp="1"/>
          </p:cNvSpPr>
          <p:nvPr>
            <p:ph idx="1"/>
          </p:nvPr>
        </p:nvSpPr>
        <p:spPr/>
        <p:txBody>
          <a:bodyPr>
            <a:normAutofit fontScale="85000" lnSpcReduction="20000"/>
          </a:bodyPr>
          <a:lstStyle/>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UIL has created a playlist available on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Spotify where users can listen to the selections for free: </a:t>
            </a:r>
            <a:r>
              <a:rPr lang="en-US" sz="18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https://open.spotify.com/playlist/6Qg5oNlAA5AnZpEt25COzr?si=c24bf87a49334278</a:t>
            </a:r>
            <a:r>
              <a:rPr lang="en-US" sz="1800" dirty="0">
                <a:effectLst/>
                <a:latin typeface="Calibri" panose="020F0502020204030204" pitchFamily="34" charset="0"/>
                <a:ea typeface="MS Mincho" panose="02020609040205080304" pitchFamily="49" charset="-128"/>
                <a:cs typeface="Times New Roman" panose="02020603050405020304" pitchFamily="18" charset="0"/>
              </a:rPr>
              <a:t>. </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QR code below links to the 2024-202</a:t>
            </a:r>
            <a:r>
              <a:rPr lang="en-US" sz="1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5</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UIL Music Memory playlist.</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endPar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228600" indent="0">
              <a:lnSpc>
                <a:spcPct val="115000"/>
              </a:lnSpc>
              <a:spcBef>
                <a:spcPts val="0"/>
              </a:spcBef>
              <a:spcAft>
                <a:spcPts val="1000"/>
              </a:spcAft>
              <a:buNone/>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0"/>
              </a:spcBef>
              <a:spcAft>
                <a:spcPts val="1000"/>
              </a:spcAft>
              <a:buNone/>
            </a:pPr>
            <a:b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You will need to set up a Spotify account in order to access the music. Spotify currently offers a free subscription model that includes advertising, or paid subscription options that are ad-free and have additional features. There are also Spotify apps available for multiple platforms and devices.</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marL="0" marR="228600" indent="0">
              <a:lnSpc>
                <a:spcPct val="115000"/>
              </a:lnSpc>
              <a:spcBef>
                <a:spcPts val="1000"/>
              </a:spcBef>
              <a:spcAft>
                <a:spcPts val="0"/>
              </a:spcAft>
              <a:buNone/>
            </a:pPr>
            <a:r>
              <a:rPr lang="en-US" sz="1800" b="1" dirty="0">
                <a:solidFill>
                  <a:srgbClr val="243F60"/>
                </a:solidFill>
                <a:effectLst/>
                <a:latin typeface="Calibri" panose="020F0502020204030204" pitchFamily="34" charset="0"/>
                <a:ea typeface="Times New Roman" panose="02020603050405020304" pitchFamily="18" charset="0"/>
                <a:cs typeface="Times New Roman" panose="02020603050405020304" pitchFamily="18" charset="0"/>
              </a:rPr>
              <a:t>A Note on Streaming Services</a:t>
            </a:r>
            <a:endParaRPr lang="en-US" sz="1800" b="1" dirty="0">
              <a:solidFill>
                <a:srgbClr val="243F60"/>
              </a:solidFill>
              <a:effectLst/>
              <a:latin typeface="Cambria" panose="02040503050406030204" pitchFamily="18" charset="0"/>
              <a:ea typeface="MS Gothic" panose="020B0609070205080204" pitchFamily="49" charset="-128"/>
              <a:cs typeface="Times New Roman" panose="02020603050405020304" pitchFamily="18" charset="0"/>
            </a:endParaRPr>
          </a:p>
          <a:p>
            <a:pPr marL="0" marR="22860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Streaming services are subscription-based, meaning you have access to their whole catalog as long as you are a subscriber, but lose access if your subscription expires. It is not possible to burn CDs with music accessed through the free streaming services. In order for students to be able to listen to music at home through a streaming service, they will need to have access to </a:t>
            </a:r>
            <a:r>
              <a:rPr lang="en-US" sz="1800" dirty="0">
                <a:latin typeface="Calibri" panose="020F0502020204030204" pitchFamily="34" charset="0"/>
                <a:ea typeface="Times New Roman" panose="02020603050405020304" pitchFamily="18" charset="0"/>
                <a:cs typeface="Times New Roman" panose="02020603050405020304" pitchFamily="18" charset="0"/>
              </a:rPr>
              <a:t>an account. Keep in mind that there are minimum age requirements for setting up accounts, so parental assistance would be necessary.</a:t>
            </a:r>
            <a:endParaRPr lang="en-US" dirty="0"/>
          </a:p>
        </p:txBody>
      </p:sp>
      <p:pic>
        <p:nvPicPr>
          <p:cNvPr id="5" name="Picture 4">
            <a:extLst>
              <a:ext uri="{FF2B5EF4-FFF2-40B4-BE49-F238E27FC236}">
                <a16:creationId xmlns:a16="http://schemas.microsoft.com/office/drawing/2014/main" id="{264A65D9-976A-43F1-893B-F72A14B44FA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599350" y="182380"/>
            <a:ext cx="2004076" cy="1425566"/>
          </a:xfrm>
          <a:prstGeom prst="rect">
            <a:avLst/>
          </a:prstGeom>
        </p:spPr>
      </p:pic>
      <p:pic>
        <p:nvPicPr>
          <p:cNvPr id="4" name="Picture 3">
            <a:extLst>
              <a:ext uri="{FF2B5EF4-FFF2-40B4-BE49-F238E27FC236}">
                <a16:creationId xmlns:a16="http://schemas.microsoft.com/office/drawing/2014/main" id="{4DD56049-3044-3A70-B5D4-CC92625DB3C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38344" y="2450159"/>
            <a:ext cx="1296670" cy="1296670"/>
          </a:xfrm>
          <a:prstGeom prst="rect">
            <a:avLst/>
          </a:prstGeom>
          <a:noFill/>
          <a:ln>
            <a:noFill/>
          </a:ln>
        </p:spPr>
      </p:pic>
    </p:spTree>
    <p:extLst>
      <p:ext uri="{BB962C8B-B14F-4D97-AF65-F5344CB8AC3E}">
        <p14:creationId xmlns:p14="http://schemas.microsoft.com/office/powerpoint/2010/main" val="2383187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Road Rally Riddles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Solve the Road Rally riddles for your grade level. (Road Rally PowerPoint may be found in the UIL Music Memory Passport publication/Games and Quizzes/PowerPoint and Excel Files/Road Rally.)</a:t>
            </a:r>
          </a:p>
        </p:txBody>
      </p:sp>
      <p:pic>
        <p:nvPicPr>
          <p:cNvPr id="5" name="Picture 4">
            <a:extLst>
              <a:ext uri="{FF2B5EF4-FFF2-40B4-BE49-F238E27FC236}">
                <a16:creationId xmlns:a16="http://schemas.microsoft.com/office/drawing/2014/main" id="{DD7F964C-A097-4058-B144-33F7063C008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1728837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Listen and Create Art</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a:t>
            </a:r>
          </a:p>
          <a:p>
            <a:r>
              <a:rPr lang="en-US" dirty="0"/>
              <a:t>As the music plays use pencils, crayons, markers, or paint to create a drawing on a piece of paper.</a:t>
            </a:r>
          </a:p>
        </p:txBody>
      </p:sp>
      <p:pic>
        <p:nvPicPr>
          <p:cNvPr id="4" name="Picture 3">
            <a:extLst>
              <a:ext uri="{FF2B5EF4-FFF2-40B4-BE49-F238E27FC236}">
                <a16:creationId xmlns:a16="http://schemas.microsoft.com/office/drawing/2014/main" id="{77B9C3AE-7441-4170-98EF-7BB8236F8CD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3674477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Listen and Move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UIL Music Memory selections for your grade level.</a:t>
            </a:r>
          </a:p>
          <a:p>
            <a:r>
              <a:rPr lang="en-US" dirty="0"/>
              <a:t>As the music plays, move to the beat.</a:t>
            </a:r>
          </a:p>
          <a:p>
            <a:r>
              <a:rPr lang="en-US" dirty="0"/>
              <a:t>Listen again and move freely around the room to reflect the way the music makes you feel.</a:t>
            </a:r>
          </a:p>
          <a:p>
            <a:r>
              <a:rPr lang="en-US" dirty="0"/>
              <a:t>You may add props, a scarf, ribbons, etc.</a:t>
            </a:r>
          </a:p>
        </p:txBody>
      </p:sp>
      <p:pic>
        <p:nvPicPr>
          <p:cNvPr id="4" name="Picture 3">
            <a:extLst>
              <a:ext uri="{FF2B5EF4-FFF2-40B4-BE49-F238E27FC236}">
                <a16:creationId xmlns:a16="http://schemas.microsoft.com/office/drawing/2014/main" id="{0FC2F005-3EF0-4793-90F5-660F546BE4D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385065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The Operas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Discuss the similarities and differences between the symphonies:</a:t>
            </a:r>
          </a:p>
          <a:p>
            <a:pPr lvl="1">
              <a:buFontTx/>
              <a:buChar char="-"/>
            </a:pPr>
            <a:r>
              <a:rPr lang="en-US" b="1" dirty="0"/>
              <a:t>Carmen</a:t>
            </a:r>
            <a:r>
              <a:rPr lang="en-US" b="1" i="1" dirty="0"/>
              <a:t> </a:t>
            </a:r>
            <a:r>
              <a:rPr lang="en-US" dirty="0"/>
              <a:t>(for grades 2-8)</a:t>
            </a:r>
            <a:endParaRPr lang="en-US" b="1" i="1" dirty="0"/>
          </a:p>
          <a:p>
            <a:pPr lvl="1">
              <a:buFontTx/>
              <a:buChar char="-"/>
            </a:pPr>
            <a:r>
              <a:rPr lang="en-US" b="1" dirty="0"/>
              <a:t>The Magic Flute </a:t>
            </a:r>
            <a:r>
              <a:rPr lang="en-US" dirty="0"/>
              <a:t>(for grades 2-8)</a:t>
            </a:r>
          </a:p>
          <a:p>
            <a:pPr lvl="1">
              <a:buFontTx/>
              <a:buChar char="-"/>
            </a:pPr>
            <a:r>
              <a:rPr lang="en-US" b="1" dirty="0"/>
              <a:t>The Barber of Seville</a:t>
            </a:r>
            <a:r>
              <a:rPr lang="en-US" dirty="0"/>
              <a:t> (for grades 3-8)</a:t>
            </a:r>
          </a:p>
          <a:p>
            <a:r>
              <a:rPr lang="en-US" dirty="0"/>
              <a:t>Play the UIL Music Memory opera selections and pantomime playing an instrument.</a:t>
            </a:r>
          </a:p>
          <a:p>
            <a:r>
              <a:rPr lang="en-US" dirty="0"/>
              <a:t>Play the UIL Music Memory opera selections and conduct.</a:t>
            </a:r>
          </a:p>
        </p:txBody>
      </p:sp>
      <p:pic>
        <p:nvPicPr>
          <p:cNvPr id="4" name="Picture 3">
            <a:extLst>
              <a:ext uri="{FF2B5EF4-FFF2-40B4-BE49-F238E27FC236}">
                <a16:creationId xmlns:a16="http://schemas.microsoft.com/office/drawing/2014/main" id="{651785C3-DB40-47CA-ACD3-9A8337B7215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291073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What’s the Meter? – Grade 2</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Play one of the Grade 2 UIL Music Memory selections.</a:t>
            </a:r>
          </a:p>
          <a:p>
            <a:r>
              <a:rPr lang="en-US" dirty="0"/>
              <a:t>As the music plays, quietly pat or tap the beat or click two pencils together on the beat.</a:t>
            </a:r>
          </a:p>
          <a:p>
            <a:r>
              <a:rPr lang="en-US" dirty="0"/>
              <a:t>Put the beat in your feet and count to yourself repeatedly: 1-2 or </a:t>
            </a:r>
            <a:br>
              <a:rPr lang="en-US" dirty="0"/>
            </a:br>
            <a:r>
              <a:rPr lang="en-US" dirty="0"/>
              <a:t>1-2-3 or 1-2-3-4 to determine whether the beats are grouped in sets of 2, 3, or 4.</a:t>
            </a:r>
          </a:p>
          <a:p>
            <a:r>
              <a:rPr lang="en-US" dirty="0"/>
              <a:t>Practice body percussion conducting patterns as the music plays:</a:t>
            </a:r>
          </a:p>
          <a:p>
            <a:pPr lvl="1">
              <a:buFontTx/>
              <a:buChar char="-"/>
            </a:pPr>
            <a:r>
              <a:rPr lang="en-US" dirty="0"/>
              <a:t>For 2: pat-clap</a:t>
            </a:r>
          </a:p>
          <a:p>
            <a:pPr lvl="1">
              <a:buFontTx/>
              <a:buChar char="-"/>
            </a:pPr>
            <a:r>
              <a:rPr lang="en-US" dirty="0"/>
              <a:t>For 3: pat-snap-clap</a:t>
            </a:r>
          </a:p>
          <a:p>
            <a:pPr lvl="1">
              <a:buFontTx/>
              <a:buChar char="-"/>
            </a:pPr>
            <a:r>
              <a:rPr lang="en-US" dirty="0"/>
              <a:t>For 4: pat-clap-snap-clap</a:t>
            </a:r>
          </a:p>
        </p:txBody>
      </p:sp>
      <p:pic>
        <p:nvPicPr>
          <p:cNvPr id="4" name="Picture 3">
            <a:extLst>
              <a:ext uri="{FF2B5EF4-FFF2-40B4-BE49-F238E27FC236}">
                <a16:creationId xmlns:a16="http://schemas.microsoft.com/office/drawing/2014/main" id="{0FBAB53B-9166-4612-9911-4B2E8DA652A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1977218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What’s the Meter? – Grades 3-6</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normAutofit fontScale="92500" lnSpcReduction="10000"/>
          </a:bodyPr>
          <a:lstStyle/>
          <a:p>
            <a:r>
              <a:rPr lang="en-US" dirty="0"/>
              <a:t>Play one of the Grades 3-6 UIL Music Memory selections.</a:t>
            </a:r>
          </a:p>
          <a:p>
            <a:r>
              <a:rPr lang="en-US" dirty="0"/>
              <a:t>As the music plays, quietly perform the beat.</a:t>
            </a:r>
          </a:p>
          <a:p>
            <a:r>
              <a:rPr lang="en-US" dirty="0"/>
              <a:t>Count to yourself repeatedly to determine whether the beats are grouped in sets of 2, 3, 4, or 5.</a:t>
            </a:r>
          </a:p>
          <a:p>
            <a:r>
              <a:rPr lang="en-US" dirty="0"/>
              <a:t>Practice body percussion conducting patterns as the music plays:</a:t>
            </a:r>
          </a:p>
          <a:p>
            <a:pPr lvl="1">
              <a:buFontTx/>
              <a:buChar char="-"/>
            </a:pPr>
            <a:r>
              <a:rPr lang="en-US" dirty="0"/>
              <a:t>For 2: pat-clap</a:t>
            </a:r>
          </a:p>
          <a:p>
            <a:pPr lvl="1">
              <a:buFontTx/>
              <a:buChar char="-"/>
            </a:pPr>
            <a:r>
              <a:rPr lang="en-US" dirty="0"/>
              <a:t>For 3: pat-snap-clap</a:t>
            </a:r>
          </a:p>
          <a:p>
            <a:pPr lvl="1">
              <a:buFontTx/>
              <a:buChar char="-"/>
            </a:pPr>
            <a:r>
              <a:rPr lang="en-US" dirty="0"/>
              <a:t>For 4: pat-clap-snap-clap</a:t>
            </a:r>
          </a:p>
          <a:p>
            <a:pPr lvl="1">
              <a:buFontTx/>
              <a:buChar char="-"/>
            </a:pPr>
            <a:r>
              <a:rPr lang="en-US" dirty="0"/>
              <a:t>For 5: pat-clap-snap-snap-clap</a:t>
            </a:r>
          </a:p>
          <a:p>
            <a:pPr marL="228600" lvl="1"/>
            <a:r>
              <a:rPr lang="en-US" sz="2800" dirty="0"/>
              <a:t>Use the body percussion patterns as a guide to conduct using both hands, with a pencil for a baton.</a:t>
            </a:r>
          </a:p>
        </p:txBody>
      </p:sp>
      <p:pic>
        <p:nvPicPr>
          <p:cNvPr id="4" name="Picture 3">
            <a:extLst>
              <a:ext uri="{FF2B5EF4-FFF2-40B4-BE49-F238E27FC236}">
                <a16:creationId xmlns:a16="http://schemas.microsoft.com/office/drawing/2014/main" id="{26456572-BF71-4BEF-AE0E-3FB32276A0D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69354" y="230188"/>
            <a:ext cx="2004076" cy="1425566"/>
          </a:xfrm>
          <a:prstGeom prst="rect">
            <a:avLst/>
          </a:prstGeom>
        </p:spPr>
      </p:pic>
    </p:spTree>
    <p:extLst>
      <p:ext uri="{BB962C8B-B14F-4D97-AF65-F5344CB8AC3E}">
        <p14:creationId xmlns:p14="http://schemas.microsoft.com/office/powerpoint/2010/main" val="421991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TotalTime>
  <Words>1012</Words>
  <Application>Microsoft Office PowerPoint</Application>
  <PresentationFormat>Widescreen</PresentationFormat>
  <Paragraphs>82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vt:lpstr>
      <vt:lpstr>Office Theme</vt:lpstr>
      <vt:lpstr>Musical Selections Choice Board</vt:lpstr>
      <vt:lpstr>PowerPoint Presentation</vt:lpstr>
      <vt:lpstr>Spotify Audio</vt:lpstr>
      <vt:lpstr>Road Rally Riddles</vt:lpstr>
      <vt:lpstr>Listen and Create Art</vt:lpstr>
      <vt:lpstr>Listen and Move</vt:lpstr>
      <vt:lpstr>The Operas</vt:lpstr>
      <vt:lpstr>What’s the Meter? – Grade 2</vt:lpstr>
      <vt:lpstr>What’s the Meter? – Grades 3-6</vt:lpstr>
      <vt:lpstr>What’s the Meter? – Grades 7-8</vt:lpstr>
      <vt:lpstr>Listen and Pantomime</vt:lpstr>
      <vt:lpstr>By the Number</vt:lpstr>
      <vt:lpstr>Listen and Move to Reflect a Musical Element</vt:lpstr>
      <vt:lpstr>Create a Passing Game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Composer Choice Board</dc:title>
  <dc:creator>Phyllis Thomas</dc:creator>
  <cp:lastModifiedBy>Phyllis Thomas</cp:lastModifiedBy>
  <cp:revision>32</cp:revision>
  <dcterms:created xsi:type="dcterms:W3CDTF">2020-08-13T22:41:44Z</dcterms:created>
  <dcterms:modified xsi:type="dcterms:W3CDTF">2024-08-26T15:36:45Z</dcterms:modified>
</cp:coreProperties>
</file>