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68" r:id="rId2"/>
  </p:sldMasterIdLst>
  <p:notesMasterIdLst>
    <p:notesMasterId r:id="rId36"/>
  </p:notesMasterIdLst>
  <p:sldIdLst>
    <p:sldId id="256" r:id="rId3"/>
    <p:sldId id="309" r:id="rId4"/>
    <p:sldId id="363" r:id="rId5"/>
    <p:sldId id="364" r:id="rId6"/>
    <p:sldId id="365" r:id="rId7"/>
    <p:sldId id="366" r:id="rId8"/>
    <p:sldId id="367" r:id="rId9"/>
    <p:sldId id="368" r:id="rId10"/>
    <p:sldId id="381" r:id="rId11"/>
    <p:sldId id="399" r:id="rId12"/>
    <p:sldId id="386" r:id="rId13"/>
    <p:sldId id="311" r:id="rId14"/>
    <p:sldId id="400" r:id="rId15"/>
    <p:sldId id="360" r:id="rId16"/>
    <p:sldId id="378" r:id="rId17"/>
    <p:sldId id="401" r:id="rId18"/>
    <p:sldId id="380" r:id="rId19"/>
    <p:sldId id="375" r:id="rId20"/>
    <p:sldId id="402" r:id="rId21"/>
    <p:sldId id="377" r:id="rId22"/>
    <p:sldId id="372" r:id="rId23"/>
    <p:sldId id="403" r:id="rId24"/>
    <p:sldId id="374" r:id="rId25"/>
    <p:sldId id="316" r:id="rId26"/>
    <p:sldId id="404" r:id="rId27"/>
    <p:sldId id="302" r:id="rId28"/>
    <p:sldId id="310" r:id="rId29"/>
    <p:sldId id="405" r:id="rId30"/>
    <p:sldId id="304" r:id="rId31"/>
    <p:sldId id="317" r:id="rId32"/>
    <p:sldId id="406" r:id="rId33"/>
    <p:sldId id="362" r:id="rId34"/>
    <p:sldId id="308" r:id="rId35"/>
  </p:sldIdLst>
  <p:sldSz cx="9144000" cy="6858000" type="screen4x3"/>
  <p:notesSz cx="6858000" cy="9144000"/>
  <p:embeddedFontLst>
    <p:embeddedFont>
      <p:font typeface="Georgia" panose="02040502050405020303" pitchFamily="18" charset="0"/>
      <p:regular r:id="rId37"/>
      <p:bold r:id="rId38"/>
      <p:italic r:id="rId39"/>
      <p:boldItalic r:id="rId40"/>
    </p:embeddedFont>
    <p:embeddedFont>
      <p:font typeface="Gill Sans Ultra Bold" panose="020B0A02020104020203" pitchFamily="34" charset="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19" autoAdjust="0"/>
    <p:restoredTop sz="94660"/>
  </p:normalViewPr>
  <p:slideViewPr>
    <p:cSldViewPr>
      <p:cViewPr varScale="1">
        <p:scale>
          <a:sx n="72" d="100"/>
          <a:sy n="72" d="100"/>
        </p:scale>
        <p:origin x="7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3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2.fntdata"/><Relationship Id="rId20" Type="http://schemas.openxmlformats.org/officeDocument/2006/relationships/slide" Target="slides/slide18.xml"/><Relationship Id="rId41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18613-FED9-4E9E-A622-2A0532CB8B39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DC1AB-6896-4220-BDE0-0A3AE580C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232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C1AB-6896-4220-BDE0-0A3AE580CEA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599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130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2422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881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862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0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03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250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31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4163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6037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C1AB-6896-4220-BDE0-0A3AE580CEA1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40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B9A2BB1-9D25-4621-9710-992108F3E177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8/2/2024</a:t>
            </a:fld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17CB39B-D714-4A20-A798-309E8C895C29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w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tif"/><Relationship Id="rId5" Type="http://schemas.openxmlformats.org/officeDocument/2006/relationships/image" Target="../media/image3.wmf"/><Relationship Id="rId4" Type="http://schemas.openxmlformats.org/officeDocument/2006/relationships/image" Target="../media/image5.wmf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wmf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.wmf"/><Relationship Id="rId10" Type="http://schemas.openxmlformats.org/officeDocument/2006/relationships/hyperlink" Target="https://boredstiffgeeks.blogspot.com/2007/11/rare-left-handed-piano-found.html" TargetMode="External"/><Relationship Id="rId4" Type="http://schemas.openxmlformats.org/officeDocument/2006/relationships/image" Target="../media/image5.wmf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7D91A2-4555-41DB-A820-D7AB4148A141}"/>
              </a:ext>
            </a:extLst>
          </p:cNvPr>
          <p:cNvGrpSpPr/>
          <p:nvPr/>
        </p:nvGrpSpPr>
        <p:grpSpPr>
          <a:xfrm>
            <a:off x="-1" y="-76200"/>
            <a:ext cx="8952085" cy="7010401"/>
            <a:chOff x="-1" y="-76200"/>
            <a:chExt cx="8952085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76200"/>
              <a:ext cx="2834411" cy="7010401"/>
            </a:xfrm>
            <a:prstGeom prst="rect">
              <a:avLst/>
            </a:prstGeom>
            <a:noFill/>
          </p:spPr>
        </p:pic>
        <p:pic>
          <p:nvPicPr>
            <p:cNvPr id="1031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71800" y="914400"/>
              <a:ext cx="5980284" cy="48006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4343400" y="2819399"/>
              <a:ext cx="27432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Music </a:t>
              </a:r>
            </a:p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Memory</a:t>
              </a:r>
            </a:p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Road</a:t>
              </a:r>
            </a:p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Rally</a:t>
              </a:r>
            </a:p>
          </p:txBody>
        </p:sp>
        <p:pic>
          <p:nvPicPr>
            <p:cNvPr id="3074" name="Picture 2" descr="C:\Documents and Settings\edwardse\Local Settings\Temporary Internet Files\Content.IE5\RKNXF7B8\MC900018267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24600" y="4114800"/>
              <a:ext cx="1605686" cy="1607515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4800600" y="6059269"/>
              <a:ext cx="21980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/>
                <a:t>2024-2025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75834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9D0E574-242D-4A81-BC5B-9CC77B974928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9262"/>
              <a:ext cx="6477000" cy="634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Bach</a:t>
              </a:r>
              <a:endParaRPr lang="en-US" sz="36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kern="1200" dirty="0">
                  <a:latin typeface="Georgia" pitchFamily="18" charset="0"/>
                  <a:cs typeface="Estrangelo Edessa" pitchFamily="66"/>
                </a:rPr>
                <a:t>The Well-Tempered Clavier, Book 1</a:t>
              </a:r>
              <a:endParaRPr lang="en-US" sz="54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Prelude No. 1</a:t>
              </a:r>
              <a:endParaRPr lang="en-US" sz="40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8600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9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B6D0BA3F-6AFB-DD2C-B94B-218F419BDDCA}"/>
              </a:ext>
            </a:extLst>
          </p:cNvPr>
          <p:cNvGrpSpPr/>
          <p:nvPr/>
        </p:nvGrpSpPr>
        <p:grpSpPr>
          <a:xfrm>
            <a:off x="76200" y="381000"/>
            <a:ext cx="9067800" cy="6477000"/>
            <a:chOff x="76200" y="381000"/>
            <a:chExt cx="9067800" cy="6477000"/>
          </a:xfrm>
        </p:grpSpPr>
        <p:grpSp>
          <p:nvGrpSpPr>
            <p:cNvPr id="16" name="Group 15"/>
            <p:cNvGrpSpPr/>
            <p:nvPr/>
          </p:nvGrpSpPr>
          <p:grpSpPr>
            <a:xfrm>
              <a:off x="76200" y="381000"/>
              <a:ext cx="9067800" cy="6477000"/>
              <a:chOff x="76200" y="381000"/>
              <a:chExt cx="9067800" cy="64770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is “swing” music,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So don’t you complain!</a:t>
                </a:r>
              </a:p>
              <a:p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And please take the subway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(It’s also “A” train)!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78137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4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1ED43BC-1E8D-29DD-A7B5-52B741F591E9}"/>
                </a:ext>
              </a:extLst>
            </p:cNvPr>
            <p:cNvGrpSpPr/>
            <p:nvPr/>
          </p:nvGrpSpPr>
          <p:grpSpPr>
            <a:xfrm>
              <a:off x="451494" y="3999621"/>
              <a:ext cx="1301106" cy="2817435"/>
              <a:chOff x="246655" y="3999621"/>
              <a:chExt cx="1301106" cy="2817435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6BE3EF0-828E-3A17-121A-250DE0477F0F}"/>
                  </a:ext>
                </a:extLst>
              </p:cNvPr>
              <p:cNvGrpSpPr/>
              <p:nvPr/>
            </p:nvGrpSpPr>
            <p:grpSpPr>
              <a:xfrm>
                <a:off x="868955" y="4403250"/>
                <a:ext cx="65668" cy="1692311"/>
                <a:chOff x="7383375" y="1178363"/>
                <a:chExt cx="152399" cy="4742451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4CD9F34A-A41E-8EAD-855C-8FC50F74E30B}"/>
                    </a:ext>
                  </a:extLst>
                </p:cNvPr>
                <p:cNvGrpSpPr/>
                <p:nvPr/>
              </p:nvGrpSpPr>
              <p:grpSpPr>
                <a:xfrm>
                  <a:off x="7383379" y="1264512"/>
                  <a:ext cx="152395" cy="4656302"/>
                  <a:chOff x="7323219" y="1408896"/>
                  <a:chExt cx="152395" cy="4656302"/>
                </a:xfrm>
              </p:grpSpPr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EED0BAE0-A829-8CA6-0197-1FF2BB9BF6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1453" y="1408896"/>
                    <a:ext cx="0" cy="4594860"/>
                  </a:xfrm>
                  <a:prstGeom prst="line">
                    <a:avLst/>
                  </a:prstGeom>
                  <a:ln w="762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90401B2E-5296-8213-AD4A-6255AF7D275E}"/>
                      </a:ext>
                    </a:extLst>
                  </p:cNvPr>
                  <p:cNvSpPr/>
                  <p:nvPr/>
                </p:nvSpPr>
                <p:spPr>
                  <a:xfrm>
                    <a:off x="7323219" y="333969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CBD58D63-5185-C7A8-2CD0-B0F1EC4DB4B1}"/>
                      </a:ext>
                    </a:extLst>
                  </p:cNvPr>
                  <p:cNvSpPr/>
                  <p:nvPr/>
                </p:nvSpPr>
                <p:spPr>
                  <a:xfrm>
                    <a:off x="7323219" y="4643506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115F99BC-DDA6-6B7E-A218-1FA51466DB60}"/>
                      </a:ext>
                    </a:extLst>
                  </p:cNvPr>
                  <p:cNvSpPr/>
                  <p:nvPr/>
                </p:nvSpPr>
                <p:spPr>
                  <a:xfrm>
                    <a:off x="7327230" y="569873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50A4E09F-DDFB-5144-09DF-140921BEE048}"/>
                      </a:ext>
                    </a:extLst>
                  </p:cNvPr>
                  <p:cNvSpPr/>
                  <p:nvPr/>
                </p:nvSpPr>
                <p:spPr>
                  <a:xfrm>
                    <a:off x="7327230" y="5903345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E32E0DEC-61C6-63AD-10B6-21E7E63D30DA}"/>
                      </a:ext>
                    </a:extLst>
                  </p:cNvPr>
                  <p:cNvSpPr/>
                  <p:nvPr/>
                </p:nvSpPr>
                <p:spPr>
                  <a:xfrm>
                    <a:off x="7327230" y="2257448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1621C6B1-27AF-0C97-F0D9-2128DE54AA5E}"/>
                      </a:ext>
                    </a:extLst>
                  </p:cNvPr>
                  <p:cNvSpPr/>
                  <p:nvPr/>
                </p:nvSpPr>
                <p:spPr>
                  <a:xfrm>
                    <a:off x="7327231" y="150723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35B2BF18-9EA0-1F9D-EA39-D6706FCD94B4}"/>
                      </a:ext>
                    </a:extLst>
                  </p:cNvPr>
                  <p:cNvSpPr/>
                  <p:nvPr/>
                </p:nvSpPr>
                <p:spPr>
                  <a:xfrm>
                    <a:off x="7331235" y="355225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CC087939-3A4A-B216-0989-E096010E95B5}"/>
                    </a:ext>
                  </a:extLst>
                </p:cNvPr>
                <p:cNvSpPr/>
                <p:nvPr/>
              </p:nvSpPr>
              <p:spPr>
                <a:xfrm>
                  <a:off x="7383375" y="1178363"/>
                  <a:ext cx="144379" cy="161853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72DE004-7DB8-F472-0067-0CF32E25B0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196" t="89395" r="11039"/>
              <a:stretch/>
            </p:blipFill>
            <p:spPr>
              <a:xfrm>
                <a:off x="246655" y="6206881"/>
                <a:ext cx="1295400" cy="61017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453F364-8FCA-6126-9F49-E3E901C40A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196" r="11039" b="94025"/>
              <a:stretch/>
            </p:blipFill>
            <p:spPr>
              <a:xfrm>
                <a:off x="252361" y="3999621"/>
                <a:ext cx="1295400" cy="34377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930221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6001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Ellington/</a:t>
              </a:r>
              <a:br>
                <a:rPr lang="en-US" sz="7200" dirty="0">
                  <a:latin typeface="Georgia" pitchFamily="18" charset="0"/>
                  <a:cs typeface="Estrangelo Edessa" pitchFamily="66"/>
                </a:rPr>
              </a:br>
              <a:r>
                <a:rPr lang="en-US" sz="7200" dirty="0">
                  <a:latin typeface="Georgia" pitchFamily="18" charset="0"/>
                  <a:cs typeface="Estrangelo Edessa" pitchFamily="66"/>
                </a:rPr>
                <a:t>Strayhorn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Take the “A” Train</a:t>
              </a:r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3200" kern="1200" dirty="0"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61663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4A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CD23413-F0D4-99EB-8077-A208FCDBCA0A}"/>
              </a:ext>
            </a:extLst>
          </p:cNvPr>
          <p:cNvGrpSpPr/>
          <p:nvPr/>
        </p:nvGrpSpPr>
        <p:grpSpPr>
          <a:xfrm>
            <a:off x="76200" y="392724"/>
            <a:ext cx="9525000" cy="6389076"/>
            <a:chOff x="76200" y="392724"/>
            <a:chExt cx="9525000" cy="638907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C329C5-A2C4-49BB-B9CD-1CA18533E74B}"/>
                </a:ext>
              </a:extLst>
            </p:cNvPr>
            <p:cNvGrpSpPr/>
            <p:nvPr/>
          </p:nvGrpSpPr>
          <p:grpSpPr>
            <a:xfrm>
              <a:off x="76200" y="392724"/>
              <a:ext cx="9525000" cy="6389076"/>
              <a:chOff x="76200" y="392724"/>
              <a:chExt cx="9525000" cy="63890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92724"/>
                <a:ext cx="95250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piece is a movement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From </a:t>
                </a:r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Symphony 1.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With its cheerful “Allegro”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We’ll have so much fun!</a:t>
                </a:r>
                <a:endParaRPr lang="en-US" sz="4400" dirty="0">
                  <a:solidFill>
                    <a:prstClr val="black"/>
                  </a:solidFill>
                  <a:latin typeface="Gill Sans Ultra Bold" pitchFamily="34" charset="0"/>
                  <a:cs typeface="Estrangelo Edessa" pitchFamily="66"/>
                </a:endParaRP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001000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5</a:t>
                </a:r>
              </a:p>
            </p:txBody>
          </p:sp>
          <p:pic>
            <p:nvPicPr>
              <p:cNvPr id="3074" name="Picture 2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32482" y="5181600"/>
                <a:ext cx="2879036" cy="1490777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88843" y="59018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DE8C586-D9A8-3DD5-6946-058D10C25D37}"/>
                </a:ext>
              </a:extLst>
            </p:cNvPr>
            <p:cNvGrpSpPr/>
            <p:nvPr/>
          </p:nvGrpSpPr>
          <p:grpSpPr>
            <a:xfrm>
              <a:off x="250470" y="4906079"/>
              <a:ext cx="3893350" cy="1469896"/>
              <a:chOff x="1849534" y="2214848"/>
              <a:chExt cx="5700254" cy="215207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4DEDC2F-2A21-A720-1158-C2571CA300AD}"/>
                  </a:ext>
                </a:extLst>
              </p:cNvPr>
              <p:cNvGrpSpPr/>
              <p:nvPr/>
            </p:nvGrpSpPr>
            <p:grpSpPr>
              <a:xfrm>
                <a:off x="2120805" y="2480162"/>
                <a:ext cx="5144778" cy="1345211"/>
                <a:chOff x="2120805" y="2480162"/>
                <a:chExt cx="5144778" cy="1345211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1951AFB4-CDA8-F6FD-EBB5-53F7B3605C04}"/>
                    </a:ext>
                  </a:extLst>
                </p:cNvPr>
                <p:cNvGrpSpPr/>
                <p:nvPr/>
              </p:nvGrpSpPr>
              <p:grpSpPr>
                <a:xfrm>
                  <a:off x="5906752" y="2496209"/>
                  <a:ext cx="1358831" cy="1312449"/>
                  <a:chOff x="2414511" y="2515986"/>
                  <a:chExt cx="1358831" cy="1312449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FAADC6DC-2994-2177-80BD-CECDBCCB11F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14511" y="251733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EB7398BD-4AE4-76AA-1B13-A47C30E333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87701" y="2517331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74F34216-70B0-31D5-D87C-BBE5043ABE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7762" y="313006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3CABDCB8-AA0B-8EFA-7381-1A0D346659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5797" y="1903255"/>
                    <a:ext cx="85641" cy="131110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8175D652-34BE-2CC8-99FF-87628460D947}"/>
                    </a:ext>
                  </a:extLst>
                </p:cNvPr>
                <p:cNvGrpSpPr/>
                <p:nvPr/>
              </p:nvGrpSpPr>
              <p:grpSpPr>
                <a:xfrm>
                  <a:off x="2120805" y="2500225"/>
                  <a:ext cx="1358831" cy="1312449"/>
                  <a:chOff x="2414511" y="2515986"/>
                  <a:chExt cx="1358831" cy="1312449"/>
                </a:xfrm>
              </p:grpSpPr>
              <p:pic>
                <p:nvPicPr>
                  <p:cNvPr id="17" name="Picture 16">
                    <a:extLst>
                      <a:ext uri="{FF2B5EF4-FFF2-40B4-BE49-F238E27FC236}">
                        <a16:creationId xmlns:a16="http://schemas.microsoft.com/office/drawing/2014/main" id="{28F42AE2-4608-360F-5FE8-3DF3795A95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14511" y="251733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A3B59DDC-7E10-A710-10A5-3BD4056654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87701" y="2517331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>
                    <a:extLst>
                      <a:ext uri="{FF2B5EF4-FFF2-40B4-BE49-F238E27FC236}">
                        <a16:creationId xmlns:a16="http://schemas.microsoft.com/office/drawing/2014/main" id="{D387B8FA-F0DA-3C2C-80B3-C50BDF6D5D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7762" y="313006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46D49725-0AD0-BE4B-C19E-8F08BF4358B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5797" y="1903255"/>
                    <a:ext cx="85641" cy="131110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17DB2715-9F39-7595-A943-1ABDCE4349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artisticCrisscrossEtching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84900" y="2480162"/>
                  <a:ext cx="1402485" cy="1345211"/>
                </a:xfrm>
                <a:prstGeom prst="rect">
                  <a:avLst/>
                </a:prstGeom>
              </p:spPr>
            </p:pic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09004A7-635E-DD07-563D-019D88C669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9534" y="2214848"/>
                <a:ext cx="5700254" cy="215207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120942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018249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C825A93-1514-4A15-A1F5-249F9545899A}"/>
              </a:ext>
            </a:extLst>
          </p:cNvPr>
          <p:cNvGrpSpPr/>
          <p:nvPr/>
        </p:nvGrpSpPr>
        <p:grpSpPr>
          <a:xfrm>
            <a:off x="-1" y="-91699"/>
            <a:ext cx="9220201" cy="7010401"/>
            <a:chOff x="-1" y="-91699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9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50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Beethoven</a:t>
              </a:r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Symphony No. 1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Movement 3</a:t>
              </a:r>
              <a:endParaRPr lang="en-US" sz="40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72046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5A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0772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71C2088-7386-154D-F3FC-BEE38E735068}"/>
              </a:ext>
            </a:extLst>
          </p:cNvPr>
          <p:cNvGrpSpPr/>
          <p:nvPr/>
        </p:nvGrpSpPr>
        <p:grpSpPr>
          <a:xfrm>
            <a:off x="76200" y="381000"/>
            <a:ext cx="9067800" cy="6442558"/>
            <a:chOff x="76200" y="381000"/>
            <a:chExt cx="9067800" cy="644255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BDF38C3-22E4-4919-BDC2-D5094B331520}"/>
                </a:ext>
              </a:extLst>
            </p:cNvPr>
            <p:cNvGrpSpPr/>
            <p:nvPr/>
          </p:nvGrpSpPr>
          <p:grpSpPr>
            <a:xfrm>
              <a:off x="76200" y="381000"/>
              <a:ext cx="9067800" cy="6442558"/>
              <a:chOff x="76200" y="381000"/>
              <a:chExt cx="9067800" cy="6442558"/>
            </a:xfrm>
          </p:grpSpPr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6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01000" y="5943600"/>
                <a:ext cx="878957" cy="879958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piece, played by band,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Is a dance, don’t you know?</a:t>
                </a: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It’s quick, and its title,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“</a:t>
                </a:r>
                <a:r>
                  <a:rPr lang="en-US" sz="4400" kern="1200" dirty="0" err="1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Gna</a:t>
                </a:r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, </a:t>
                </a:r>
                <a:r>
                  <a:rPr lang="en-US" sz="4400" kern="1200" dirty="0" err="1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Gna</a:t>
                </a:r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” means “Go, Go”!</a:t>
                </a:r>
              </a:p>
            </p:txBody>
          </p: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15128F4-2736-046F-414E-C512208125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7" t="14039" r="6004" b="11961"/>
            <a:stretch/>
          </p:blipFill>
          <p:spPr bwMode="auto">
            <a:xfrm>
              <a:off x="457200" y="4953000"/>
              <a:ext cx="2667000" cy="1366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657040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" y="228600"/>
            <a:ext cx="8982075" cy="6248400"/>
            <a:chOff x="76200" y="228600"/>
            <a:chExt cx="8982075" cy="6248400"/>
          </a:xfrm>
        </p:grpSpPr>
        <p:pic>
          <p:nvPicPr>
            <p:cNvPr id="2055" name="Picture 7" descr="C:\Documents and Settings\edwardse\Local Settings\Temporary Internet Files\Content.IE5\RKNXF7B8\MP900443870[1].jpg"/>
            <p:cNvPicPr>
              <a:picLocks noChangeAspect="1" noChangeArrowheads="1"/>
            </p:cNvPicPr>
            <p:nvPr/>
          </p:nvPicPr>
          <p:blipFill>
            <a:blip r:embed="rId3" cstate="print"/>
            <a:srcRect l="3975" t="8421" r="4590" b="7368"/>
            <a:stretch>
              <a:fillRect/>
            </a:stretch>
          </p:blipFill>
          <p:spPr bwMode="auto">
            <a:xfrm>
              <a:off x="76200" y="228600"/>
              <a:ext cx="8982075" cy="62484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04800" y="800993"/>
              <a:ext cx="6705600" cy="384720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8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cs typeface="Arial" pitchFamily="34" charset="0"/>
                </a:rPr>
                <a:t>HOW TO USE THIS ACTIVITY</a:t>
              </a:r>
            </a:p>
            <a:p>
              <a:pPr algn="l" rtl="0"/>
              <a:endParaRPr 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endParaRPr>
            </a:p>
            <a:p>
              <a:pPr algn="l" rtl="0"/>
              <a:r>
                <a:rPr lang="en-US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cs typeface="Arial" pitchFamily="34" charset="0"/>
                </a:rPr>
                <a:t>Whole Group</a:t>
              </a:r>
              <a:endPara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endParaRPr>
            </a:p>
            <a:p>
              <a:pPr algn="l" rtl="0"/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This may be u</a:t>
              </a:r>
              <a:r>
                <a:rPr lang="en-US" b="1" kern="1200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sed as a whole group activity</a:t>
              </a:r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 where the teacher leads the students through the power point. Students may verbally discuss and answer for a review, </a:t>
              </a:r>
            </a:p>
            <a:p>
              <a:pPr algn="l" rtl="0"/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or fill in the student answer sheet as an assessment.</a:t>
              </a:r>
              <a:endParaRPr lang="en-US" b="1" kern="1200" dirty="0">
                <a:solidFill>
                  <a:prstClr val="black"/>
                </a:solidFill>
                <a:latin typeface="Georgia" pitchFamily="18" charset="0"/>
                <a:cs typeface="Arial" pitchFamily="34" charset="0"/>
              </a:endParaRPr>
            </a:p>
            <a:p>
              <a:pPr algn="l" rtl="0"/>
              <a:endPara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endParaRPr>
            </a:p>
            <a:p>
              <a:pPr algn="l" rtl="0"/>
              <a:r>
                <a:rPr lang="en-US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cs typeface="Arial" pitchFamily="34" charset="0"/>
                </a:rPr>
                <a:t>Individual</a:t>
              </a:r>
            </a:p>
            <a:p>
              <a:pPr algn="l" rtl="0"/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This activity may also be used individually,  where students fill in the student answer sheet and self-check using the green slide at the end of the clue sequence.</a:t>
              </a:r>
              <a:endParaRPr lang="en-US" b="1" kern="1200" dirty="0">
                <a:solidFill>
                  <a:prstClr val="black"/>
                </a:solidFill>
                <a:latin typeface="Georgia" pitchFamily="18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3C0AFE5-64D6-4B75-9402-E28B6B27180A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6912"/>
              <a:ext cx="6477000" cy="634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Reed, Alfred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Armenian Dances (Part 1)</a:t>
              </a: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Gna</a:t>
              </a:r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, </a:t>
              </a:r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Gna</a:t>
              </a:r>
              <a:r>
                <a:rPr lang="en-US" sz="4800" dirty="0">
                  <a:latin typeface="Georgia" pitchFamily="18" charset="0"/>
                  <a:cs typeface="Estrangelo Edessa" pitchFamily="66"/>
                </a:rPr>
                <a:t> (Go, Go)</a:t>
              </a: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8600" y="5816025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6A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A7714DDB-D43D-77CB-45A2-3DE0906D2C3D}"/>
              </a:ext>
            </a:extLst>
          </p:cNvPr>
          <p:cNvGrpSpPr/>
          <p:nvPr/>
        </p:nvGrpSpPr>
        <p:grpSpPr>
          <a:xfrm>
            <a:off x="76200" y="392724"/>
            <a:ext cx="9525000" cy="6389076"/>
            <a:chOff x="76200" y="392724"/>
            <a:chExt cx="9525000" cy="638907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0B48CC5-9EF9-BFA7-A5FB-DB6F73A3CB05}"/>
                </a:ext>
              </a:extLst>
            </p:cNvPr>
            <p:cNvGrpSpPr/>
            <p:nvPr/>
          </p:nvGrpSpPr>
          <p:grpSpPr>
            <a:xfrm>
              <a:off x="76200" y="392724"/>
              <a:ext cx="9525000" cy="6389076"/>
              <a:chOff x="76200" y="392724"/>
              <a:chExt cx="9525000" cy="63890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92724"/>
                <a:ext cx="95250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Do you hear it?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Be quiet! Now how does it go?</a:t>
                </a:r>
              </a:p>
              <a:p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It’s an echo, </a:t>
                </a:r>
                <a:r>
                  <a:rPr lang="en-US" sz="40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 echo, </a:t>
                </a:r>
                <a:r>
                  <a:rPr lang="en-US" sz="3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 echo,</a:t>
                </a:r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ea typeface="+mn-ea"/>
                    <a:cs typeface="Estrangelo Edessa" pitchFamily="66"/>
                  </a:rPr>
                  <a:t>I know!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001000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7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3074" name="Picture 2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32482" y="5181600"/>
                <a:ext cx="2879036" cy="1490777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88843" y="59018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Group 158">
              <a:extLst>
                <a:ext uri="{FF2B5EF4-FFF2-40B4-BE49-F238E27FC236}">
                  <a16:creationId xmlns:a16="http://schemas.microsoft.com/office/drawing/2014/main" id="{C8378F44-7DE7-E212-ED3A-FF4D2ADF5C93}"/>
                </a:ext>
              </a:extLst>
            </p:cNvPr>
            <p:cNvGrpSpPr/>
            <p:nvPr/>
          </p:nvGrpSpPr>
          <p:grpSpPr>
            <a:xfrm>
              <a:off x="576970" y="5020507"/>
              <a:ext cx="2377900" cy="1063080"/>
              <a:chOff x="838200" y="4915422"/>
              <a:chExt cx="2395602" cy="1100136"/>
            </a:xfrm>
            <a:solidFill>
              <a:srgbClr val="92CEAF"/>
            </a:solidFill>
          </p:grpSpPr>
          <p:grpSp>
            <p:nvGrpSpPr>
              <p:cNvPr id="7" name="Group 72">
                <a:extLst>
                  <a:ext uri="{FF2B5EF4-FFF2-40B4-BE49-F238E27FC236}">
                    <a16:creationId xmlns:a16="http://schemas.microsoft.com/office/drawing/2014/main" id="{265B27F9-0C57-0018-4FDB-809B929790C3}"/>
                  </a:ext>
                </a:extLst>
              </p:cNvPr>
              <p:cNvGrpSpPr/>
              <p:nvPr/>
            </p:nvGrpSpPr>
            <p:grpSpPr>
              <a:xfrm>
                <a:off x="2032348" y="4915422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38067BDF-9FA2-FF9C-D122-427C8B4FCA2B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032CCFDD-A4C5-E04F-DA7D-E537E259A5A4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1" name="Group 27">
                <a:extLst>
                  <a:ext uri="{FF2B5EF4-FFF2-40B4-BE49-F238E27FC236}">
                    <a16:creationId xmlns:a16="http://schemas.microsoft.com/office/drawing/2014/main" id="{4E410630-4230-78A0-C6A9-30649DE7F38F}"/>
                  </a:ext>
                </a:extLst>
              </p:cNvPr>
              <p:cNvGrpSpPr/>
              <p:nvPr/>
            </p:nvGrpSpPr>
            <p:grpSpPr>
              <a:xfrm>
                <a:off x="1319408" y="4986336"/>
                <a:ext cx="762000" cy="609600"/>
                <a:chOff x="2707696" y="4592780"/>
                <a:chExt cx="1066800" cy="893620"/>
              </a:xfrm>
              <a:grpFill/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E0F83576-A19B-A864-FB8A-08679BC0BDD0}"/>
                    </a:ext>
                  </a:extLst>
                </p:cNvPr>
                <p:cNvSpPr/>
                <p:nvPr/>
              </p:nvSpPr>
              <p:spPr>
                <a:xfrm>
                  <a:off x="2707696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09214496-3786-3564-ADDD-B2BBC27B0D57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2" name="Group 136">
                <a:extLst>
                  <a:ext uri="{FF2B5EF4-FFF2-40B4-BE49-F238E27FC236}">
                    <a16:creationId xmlns:a16="http://schemas.microsoft.com/office/drawing/2014/main" id="{D0962677-198A-1334-613E-2914AC166DA6}"/>
                  </a:ext>
                </a:extLst>
              </p:cNvPr>
              <p:cNvGrpSpPr/>
              <p:nvPr/>
            </p:nvGrpSpPr>
            <p:grpSpPr>
              <a:xfrm>
                <a:off x="838200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92ED9374-F49F-0B7D-7D61-D4FED6CBE007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3F38781D-4DBA-B6B8-B60B-BF3EAFFEF9BE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3" name="Group 66">
                <a:extLst>
                  <a:ext uri="{FF2B5EF4-FFF2-40B4-BE49-F238E27FC236}">
                    <a16:creationId xmlns:a16="http://schemas.microsoft.com/office/drawing/2014/main" id="{1BCA5C9F-EFBB-64F1-B83C-357B30EAD6C7}"/>
                  </a:ext>
                </a:extLst>
              </p:cNvPr>
              <p:cNvGrpSpPr/>
              <p:nvPr/>
            </p:nvGrpSpPr>
            <p:grpSpPr>
              <a:xfrm>
                <a:off x="2471802" y="5154460"/>
                <a:ext cx="762000" cy="609600"/>
                <a:chOff x="2742768" y="4592780"/>
                <a:chExt cx="1066800" cy="893620"/>
              </a:xfrm>
              <a:grpFill/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7B1C40CD-131E-741B-72B1-EE805E6FE612}"/>
                    </a:ext>
                  </a:extLst>
                </p:cNvPr>
                <p:cNvSpPr/>
                <p:nvPr/>
              </p:nvSpPr>
              <p:spPr>
                <a:xfrm>
                  <a:off x="2742768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644F3583-F139-7E7A-624A-8FBBB81F2690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4" name="Group 69">
                <a:extLst>
                  <a:ext uri="{FF2B5EF4-FFF2-40B4-BE49-F238E27FC236}">
                    <a16:creationId xmlns:a16="http://schemas.microsoft.com/office/drawing/2014/main" id="{2871E4CF-AAB4-20F0-C4DC-A3D5E83FF347}"/>
                  </a:ext>
                </a:extLst>
              </p:cNvPr>
              <p:cNvGrpSpPr/>
              <p:nvPr/>
            </p:nvGrpSpPr>
            <p:grpSpPr>
              <a:xfrm>
                <a:off x="1790178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32D3E8C-58B9-77E7-7206-F01FF7CAB8CD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AB7E8145-4C06-C05A-E376-5CDEE2ED6B1E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5" name="Group 72">
                <a:extLst>
                  <a:ext uri="{FF2B5EF4-FFF2-40B4-BE49-F238E27FC236}">
                    <a16:creationId xmlns:a16="http://schemas.microsoft.com/office/drawing/2014/main" id="{5B3E664D-BA78-2113-1AB4-3B2F2CFB6C38}"/>
                  </a:ext>
                </a:extLst>
              </p:cNvPr>
              <p:cNvGrpSpPr/>
              <p:nvPr/>
            </p:nvGrpSpPr>
            <p:grpSpPr>
              <a:xfrm>
                <a:off x="2108548" y="5405958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54BA21C1-E1BE-FDCC-BAD7-F89D8E498893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F1E690E2-5DF7-2B1C-C328-5A645B88F0B9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6" name="Group 78">
                <a:extLst>
                  <a:ext uri="{FF2B5EF4-FFF2-40B4-BE49-F238E27FC236}">
                    <a16:creationId xmlns:a16="http://schemas.microsoft.com/office/drawing/2014/main" id="{5015F219-5898-1E0A-982D-32D944A5EF9B}"/>
                  </a:ext>
                </a:extLst>
              </p:cNvPr>
              <p:cNvGrpSpPr/>
              <p:nvPr/>
            </p:nvGrpSpPr>
            <p:grpSpPr>
              <a:xfrm>
                <a:off x="1320452" y="538090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D23E5250-739E-04AC-D2BE-46FD3ACD0A7C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4798537-9FBB-953F-F775-89A352DFB029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</p:grpSp>
        <p:grpSp>
          <p:nvGrpSpPr>
            <p:cNvPr id="31" name="Group 158">
              <a:extLst>
                <a:ext uri="{FF2B5EF4-FFF2-40B4-BE49-F238E27FC236}">
                  <a16:creationId xmlns:a16="http://schemas.microsoft.com/office/drawing/2014/main" id="{6BE16DDF-7004-6F6E-8B7A-E9F28C3D19A2}"/>
                </a:ext>
              </a:extLst>
            </p:cNvPr>
            <p:cNvGrpSpPr/>
            <p:nvPr/>
          </p:nvGrpSpPr>
          <p:grpSpPr>
            <a:xfrm>
              <a:off x="6428915" y="3387381"/>
              <a:ext cx="1965206" cy="966436"/>
              <a:chOff x="838200" y="4915422"/>
              <a:chExt cx="2395602" cy="1100136"/>
            </a:xfrm>
            <a:solidFill>
              <a:srgbClr val="92CEAF"/>
            </a:solidFill>
          </p:grpSpPr>
          <p:grpSp>
            <p:nvGrpSpPr>
              <p:cNvPr id="32" name="Group 72">
                <a:extLst>
                  <a:ext uri="{FF2B5EF4-FFF2-40B4-BE49-F238E27FC236}">
                    <a16:creationId xmlns:a16="http://schemas.microsoft.com/office/drawing/2014/main" id="{BF0695A1-3D6E-D6AD-24C2-42B0D9E0AD19}"/>
                  </a:ext>
                </a:extLst>
              </p:cNvPr>
              <p:cNvGrpSpPr/>
              <p:nvPr/>
            </p:nvGrpSpPr>
            <p:grpSpPr>
              <a:xfrm>
                <a:off x="2032348" y="4915422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EFC140B9-88A1-30A7-E20E-76161A009365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32131524-202B-8E91-EB7E-E4AA43FCDBBD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3" name="Group 27">
                <a:extLst>
                  <a:ext uri="{FF2B5EF4-FFF2-40B4-BE49-F238E27FC236}">
                    <a16:creationId xmlns:a16="http://schemas.microsoft.com/office/drawing/2014/main" id="{A360E0C5-662C-CCEA-99FC-477B8359B73F}"/>
                  </a:ext>
                </a:extLst>
              </p:cNvPr>
              <p:cNvGrpSpPr/>
              <p:nvPr/>
            </p:nvGrpSpPr>
            <p:grpSpPr>
              <a:xfrm>
                <a:off x="1319408" y="4986336"/>
                <a:ext cx="762000" cy="609600"/>
                <a:chOff x="2707696" y="4592780"/>
                <a:chExt cx="1066800" cy="893620"/>
              </a:xfrm>
              <a:grpFill/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95DA914D-2A8A-C5D7-487E-C1C9CAF9674D}"/>
                    </a:ext>
                  </a:extLst>
                </p:cNvPr>
                <p:cNvSpPr/>
                <p:nvPr/>
              </p:nvSpPr>
              <p:spPr>
                <a:xfrm>
                  <a:off x="2707696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B4DF55C3-8FFA-9151-1F90-C0A1511AE478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4" name="Group 136">
                <a:extLst>
                  <a:ext uri="{FF2B5EF4-FFF2-40B4-BE49-F238E27FC236}">
                    <a16:creationId xmlns:a16="http://schemas.microsoft.com/office/drawing/2014/main" id="{84921B70-62F5-87DD-99C2-15C7C022F90A}"/>
                  </a:ext>
                </a:extLst>
              </p:cNvPr>
              <p:cNvGrpSpPr/>
              <p:nvPr/>
            </p:nvGrpSpPr>
            <p:grpSpPr>
              <a:xfrm>
                <a:off x="838200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90C4A473-3E88-815B-89C4-5C4623F6198C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313ADB59-0C7F-FE7B-85C0-AB33396BC086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5" name="Group 66">
                <a:extLst>
                  <a:ext uri="{FF2B5EF4-FFF2-40B4-BE49-F238E27FC236}">
                    <a16:creationId xmlns:a16="http://schemas.microsoft.com/office/drawing/2014/main" id="{DDDF442B-DF8E-7773-E39C-9061E592AF7B}"/>
                  </a:ext>
                </a:extLst>
              </p:cNvPr>
              <p:cNvGrpSpPr/>
              <p:nvPr/>
            </p:nvGrpSpPr>
            <p:grpSpPr>
              <a:xfrm>
                <a:off x="2471802" y="5154460"/>
                <a:ext cx="762000" cy="609600"/>
                <a:chOff x="2742768" y="4592780"/>
                <a:chExt cx="1066800" cy="893620"/>
              </a:xfrm>
              <a:grpFill/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DD72267-DC86-0A7C-16B4-D12A3D2A62EF}"/>
                    </a:ext>
                  </a:extLst>
                </p:cNvPr>
                <p:cNvSpPr/>
                <p:nvPr/>
              </p:nvSpPr>
              <p:spPr>
                <a:xfrm>
                  <a:off x="2742768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5E25E647-D51F-9667-0380-4EC9E89C66C3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6" name="Group 69">
                <a:extLst>
                  <a:ext uri="{FF2B5EF4-FFF2-40B4-BE49-F238E27FC236}">
                    <a16:creationId xmlns:a16="http://schemas.microsoft.com/office/drawing/2014/main" id="{600E81AE-7511-1C2B-5101-32C5283DCF3A}"/>
                  </a:ext>
                </a:extLst>
              </p:cNvPr>
              <p:cNvGrpSpPr/>
              <p:nvPr/>
            </p:nvGrpSpPr>
            <p:grpSpPr>
              <a:xfrm>
                <a:off x="1790178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2CCDBFC9-F685-AA6C-BFB2-CD5A93409622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0850C76-375A-2971-3E97-E59F8FF32725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7" name="Group 72">
                <a:extLst>
                  <a:ext uri="{FF2B5EF4-FFF2-40B4-BE49-F238E27FC236}">
                    <a16:creationId xmlns:a16="http://schemas.microsoft.com/office/drawing/2014/main" id="{9997B2DF-604E-BC80-AFFB-339D440E09C0}"/>
                  </a:ext>
                </a:extLst>
              </p:cNvPr>
              <p:cNvGrpSpPr/>
              <p:nvPr/>
            </p:nvGrpSpPr>
            <p:grpSpPr>
              <a:xfrm>
                <a:off x="2108548" y="5405958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8ED08734-7988-376B-F904-8BBA6556FD43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D8E24EBF-01E0-1E54-0122-D5557ADED221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8" name="Group 78">
                <a:extLst>
                  <a:ext uri="{FF2B5EF4-FFF2-40B4-BE49-F238E27FC236}">
                    <a16:creationId xmlns:a16="http://schemas.microsoft.com/office/drawing/2014/main" id="{236634D7-8106-60FD-0CB1-A4B28F778B50}"/>
                  </a:ext>
                </a:extLst>
              </p:cNvPr>
              <p:cNvGrpSpPr/>
              <p:nvPr/>
            </p:nvGrpSpPr>
            <p:grpSpPr>
              <a:xfrm>
                <a:off x="1320452" y="538090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4E19BA6F-4DD9-EC7E-F551-8451958932CE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410F741F-792F-7A6B-D389-9F345BD14875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104565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EC4401D-C304-40B3-9632-AA2E297AC7AD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663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 err="1">
                  <a:latin typeface="Georgia" pitchFamily="18" charset="0"/>
                  <a:cs typeface="Estrangelo Edessa" pitchFamily="66"/>
                </a:rPr>
                <a:t>Lassus</a:t>
              </a:r>
              <a:endParaRPr lang="en-US" sz="7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O la, o </a:t>
              </a:r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che</a:t>
              </a:r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 bon </a:t>
              </a:r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eccho</a:t>
              </a:r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 (Echo Song)</a:t>
              </a:r>
              <a:endParaRPr lang="en-US" sz="40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8600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7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28CCDC-C699-46A8-24E4-8387EEE6B0A8}"/>
              </a:ext>
            </a:extLst>
          </p:cNvPr>
          <p:cNvGrpSpPr/>
          <p:nvPr/>
        </p:nvGrpSpPr>
        <p:grpSpPr>
          <a:xfrm>
            <a:off x="76200" y="381000"/>
            <a:ext cx="9067800" cy="6481747"/>
            <a:chOff x="76200" y="381000"/>
            <a:chExt cx="9067800" cy="6481747"/>
          </a:xfrm>
        </p:grpSpPr>
        <p:grpSp>
          <p:nvGrpSpPr>
            <p:cNvPr id="20" name="Group 19"/>
            <p:cNvGrpSpPr/>
            <p:nvPr/>
          </p:nvGrpSpPr>
          <p:grpSpPr>
            <a:xfrm>
              <a:off x="76200" y="381000"/>
              <a:ext cx="9067800" cy="6481747"/>
              <a:chOff x="76200" y="381000"/>
              <a:chExt cx="9067800" cy="6481747"/>
            </a:xfrm>
          </p:grpSpPr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8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9378" y="5982789"/>
                <a:ext cx="878957" cy="879958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At weddings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 trumpet and organ are played.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And it’s Prince George of Denmark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For whom it was made.</a:t>
                </a:r>
              </a:p>
            </p:txBody>
          </p:sp>
        </p:grpSp>
        <p:pic>
          <p:nvPicPr>
            <p:cNvPr id="2" name="Picture 11">
              <a:extLst>
                <a:ext uri="{FF2B5EF4-FFF2-40B4-BE49-F238E27FC236}">
                  <a16:creationId xmlns:a16="http://schemas.microsoft.com/office/drawing/2014/main" id="{56518286-1634-1131-5F0D-D8D3F4AD55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77" y="4797643"/>
              <a:ext cx="1153029" cy="1827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12">
              <a:extLst>
                <a:ext uri="{FF2B5EF4-FFF2-40B4-BE49-F238E27FC236}">
                  <a16:creationId xmlns:a16="http://schemas.microsoft.com/office/drawing/2014/main" id="{DF9C6FB5-A63D-7AD3-EBA4-18785919BB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520" y="4301700"/>
              <a:ext cx="1947987" cy="387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ounded Rectangle 13">
              <a:extLst>
                <a:ext uri="{FF2B5EF4-FFF2-40B4-BE49-F238E27FC236}">
                  <a16:creationId xmlns:a16="http://schemas.microsoft.com/office/drawing/2014/main" id="{5B65AF29-9648-1B9E-EF57-66803892686E}"/>
                </a:ext>
              </a:extLst>
            </p:cNvPr>
            <p:cNvSpPr/>
            <p:nvPr/>
          </p:nvSpPr>
          <p:spPr>
            <a:xfrm>
              <a:off x="228600" y="4114800"/>
              <a:ext cx="2286000" cy="2590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1403319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97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Clarke</a:t>
              </a: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The Prince of Denmark’s March</a:t>
              </a:r>
            </a:p>
            <a:p>
              <a:pPr algn="ctr" rtl="0"/>
              <a:endParaRPr 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69432" y="5776836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8A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33ADD02-F9B8-D83D-E257-2C3E2E64CFFA}"/>
              </a:ext>
            </a:extLst>
          </p:cNvPr>
          <p:cNvGrpSpPr/>
          <p:nvPr/>
        </p:nvGrpSpPr>
        <p:grpSpPr>
          <a:xfrm>
            <a:off x="76200" y="381000"/>
            <a:ext cx="9067800" cy="6477000"/>
            <a:chOff x="76200" y="381000"/>
            <a:chExt cx="9067800" cy="6477000"/>
          </a:xfrm>
        </p:grpSpPr>
        <p:grpSp>
          <p:nvGrpSpPr>
            <p:cNvPr id="13" name="Group 12"/>
            <p:cNvGrpSpPr/>
            <p:nvPr/>
          </p:nvGrpSpPr>
          <p:grpSpPr>
            <a:xfrm>
              <a:off x="76200" y="381000"/>
              <a:ext cx="9067800" cy="6477000"/>
              <a:chOff x="76200" y="381000"/>
              <a:chExt cx="9067800" cy="64770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I’m in an art show!</a:t>
                </a:r>
              </a:p>
              <a:p>
                <a:pPr algn="l" rtl="0"/>
                <a:r>
                  <a:rPr lang="en-US" sz="4400" dirty="0" err="1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Shhhh</a:t>
                </a:r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 - - NO TALKING!</a:t>
                </a: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All through this piece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My composer is walking.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1CEE9AA-9C9F-6750-C9AB-1C35984825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11" t="27511" r="21719" b="24705"/>
            <a:stretch/>
          </p:blipFill>
          <p:spPr>
            <a:xfrm>
              <a:off x="305857" y="4630558"/>
              <a:ext cx="2392519" cy="197643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432099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0C037-1FB1-4649-B3AF-F1713BDB4917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847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Mussorgsky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kern="1200" dirty="0">
                  <a:latin typeface="Georgia" pitchFamily="18" charset="0"/>
                  <a:cs typeface="Estrangelo Edessa" pitchFamily="66"/>
                </a:rPr>
                <a:t>Pictures at an Exhibition</a:t>
              </a: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Promenade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0124" y="5816025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9A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5E4DC4A-C74B-B26A-B465-3B5EF41DFB74}"/>
              </a:ext>
            </a:extLst>
          </p:cNvPr>
          <p:cNvGrpSpPr/>
          <p:nvPr/>
        </p:nvGrpSpPr>
        <p:grpSpPr>
          <a:xfrm>
            <a:off x="76200" y="376253"/>
            <a:ext cx="9067800" cy="6481747"/>
            <a:chOff x="76200" y="376253"/>
            <a:chExt cx="9067800" cy="6481747"/>
          </a:xfrm>
        </p:grpSpPr>
        <p:grpSp>
          <p:nvGrpSpPr>
            <p:cNvPr id="19" name="Group 18"/>
            <p:cNvGrpSpPr/>
            <p:nvPr/>
          </p:nvGrpSpPr>
          <p:grpSpPr>
            <a:xfrm>
              <a:off x="76200" y="376253"/>
              <a:ext cx="9067800" cy="6481747"/>
              <a:chOff x="76200" y="381000"/>
              <a:chExt cx="9067800" cy="648174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A catcher of birds,</a:t>
                </a:r>
              </a:p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Oh, yes, that is the man,</a:t>
                </a:r>
              </a:p>
              <a:p>
                <a:endParaRPr lang="en-US" sz="4400" dirty="0"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With his panpipes, he’s playing</a:t>
                </a:r>
              </a:p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The best that he can!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74874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82789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14D1DB-F24D-99C0-D8D7-AD38146F0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834" y="4114916"/>
              <a:ext cx="1384338" cy="250077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5F5FAA-C7AD-D600-518A-C3915610F321}"/>
              </a:ext>
            </a:extLst>
          </p:cNvPr>
          <p:cNvGrpSpPr/>
          <p:nvPr/>
        </p:nvGrpSpPr>
        <p:grpSpPr>
          <a:xfrm>
            <a:off x="76200" y="381000"/>
            <a:ext cx="9067800" cy="6442558"/>
            <a:chOff x="76200" y="381000"/>
            <a:chExt cx="9067800" cy="644255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7029F7B-4812-4FE7-AD92-CCF9561EE778}"/>
                </a:ext>
              </a:extLst>
            </p:cNvPr>
            <p:cNvGrpSpPr/>
            <p:nvPr/>
          </p:nvGrpSpPr>
          <p:grpSpPr>
            <a:xfrm>
              <a:off x="76200" y="381000"/>
              <a:ext cx="9067800" cy="6442558"/>
              <a:chOff x="76200" y="381000"/>
              <a:chExt cx="9067800" cy="644255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Composed by a French man,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 setting is Spain!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Now, what is the name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Of that opera again?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10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43600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4" name="Picture 2" descr="C:\Users\Phyllis\AppData\Local\Microsoft\Windows\Temporary Internet Files\Content.IE5\V0M3VKVE\canstockphoto6781395.jpg">
              <a:extLst>
                <a:ext uri="{FF2B5EF4-FFF2-40B4-BE49-F238E27FC236}">
                  <a16:creationId xmlns:a16="http://schemas.microsoft.com/office/drawing/2014/main" id="{C11E28A9-7449-C915-0AE4-53F7BC313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8600" y="4202886"/>
              <a:ext cx="2362200" cy="2456360"/>
            </a:xfrm>
            <a:prstGeom prst="rect">
              <a:avLst/>
            </a:prstGeom>
            <a:noFill/>
            <a:ln w="19050">
              <a:noFill/>
            </a:ln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5050379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19291"/>
              <a:ext cx="6477000" cy="4462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Bizet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Carmen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Toreador Song</a:t>
              </a:r>
              <a:endParaRPr lang="en-US" sz="4800" kern="1200" dirty="0"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60677" y="5896707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10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" y="228600"/>
            <a:ext cx="8982075" cy="6248400"/>
            <a:chOff x="76200" y="228600"/>
            <a:chExt cx="8982075" cy="6248400"/>
          </a:xfrm>
        </p:grpSpPr>
        <p:pic>
          <p:nvPicPr>
            <p:cNvPr id="2055" name="Picture 7" descr="C:\Documents and Settings\edwardse\Local Settings\Temporary Internet Files\Content.IE5\RKNXF7B8\MP900443870[1].jpg"/>
            <p:cNvPicPr>
              <a:picLocks noChangeAspect="1" noChangeArrowheads="1"/>
            </p:cNvPicPr>
            <p:nvPr/>
          </p:nvPicPr>
          <p:blipFill>
            <a:blip r:embed="rId3" cstate="print"/>
            <a:srcRect l="3975" t="8421" r="4590" b="7368"/>
            <a:stretch>
              <a:fillRect/>
            </a:stretch>
          </p:blipFill>
          <p:spPr bwMode="auto">
            <a:xfrm>
              <a:off x="76200" y="228600"/>
              <a:ext cx="8982075" cy="62484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514600" y="2743200"/>
              <a:ext cx="6236003" cy="3631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Welcome</a:t>
              </a:r>
            </a:p>
            <a:p>
              <a:pPr algn="ctr"/>
              <a:r>
                <a:rPr lang="en-US" sz="1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Home!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 rot="20606409">
              <a:off x="520313" y="1237954"/>
              <a:ext cx="457048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Nice Job!!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2576"/>
              <a:ext cx="6477000" cy="6247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Mozart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The Magic Flute</a:t>
              </a: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Der </a:t>
              </a:r>
              <a:r>
                <a:rPr lang="en-US" sz="4800" dirty="0" err="1">
                  <a:latin typeface="Georgia" pitchFamily="18" charset="0"/>
                  <a:cs typeface="Estrangelo Edessa" pitchFamily="66"/>
                </a:rPr>
                <a:t>Vogelfänger</a:t>
              </a:r>
              <a:r>
                <a:rPr lang="en-US" sz="4800" dirty="0">
                  <a:latin typeface="Georgia" pitchFamily="18" charset="0"/>
                  <a:cs typeface="Estrangelo Edessa" pitchFamily="66"/>
                </a:rPr>
                <a:t> </a:t>
              </a:r>
              <a:br>
                <a:rPr lang="en-US" sz="4800" dirty="0">
                  <a:latin typeface="Georgia" pitchFamily="18" charset="0"/>
                  <a:cs typeface="Estrangelo Edessa" pitchFamily="66"/>
                </a:rPr>
              </a:br>
              <a:r>
                <a:rPr lang="en-US" sz="4800" dirty="0">
                  <a:latin typeface="Georgia" pitchFamily="18" charset="0"/>
                  <a:cs typeface="Estrangelo Edessa" pitchFamily="66"/>
                </a:rPr>
                <a:t>bin ich ja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61663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1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0125923-AAC0-7F82-935B-32268DDE4156}"/>
              </a:ext>
            </a:extLst>
          </p:cNvPr>
          <p:cNvGrpSpPr/>
          <p:nvPr/>
        </p:nvGrpSpPr>
        <p:grpSpPr>
          <a:xfrm>
            <a:off x="87923" y="360218"/>
            <a:ext cx="9067800" cy="6497782"/>
            <a:chOff x="87923" y="360218"/>
            <a:chExt cx="9067800" cy="6497782"/>
          </a:xfrm>
        </p:grpSpPr>
        <p:grpSp>
          <p:nvGrpSpPr>
            <p:cNvPr id="13" name="Group 12"/>
            <p:cNvGrpSpPr/>
            <p:nvPr/>
          </p:nvGrpSpPr>
          <p:grpSpPr>
            <a:xfrm>
              <a:off x="87923" y="360218"/>
              <a:ext cx="9067800" cy="6497782"/>
              <a:chOff x="228600" y="360218"/>
              <a:chExt cx="9067800" cy="6497782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28600" y="360218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Winter, spring, summer,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ea typeface="+mn-ea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Which one is left out?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There’s dogs, guns, and hunters, 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Without any doubt.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5261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2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E527B42-8A4E-8FBB-2291-28158E18F4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5412" t="45614" r="2697" b="17895"/>
            <a:stretch/>
          </p:blipFill>
          <p:spPr>
            <a:xfrm>
              <a:off x="292514" y="4815933"/>
              <a:ext cx="3567309" cy="11831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4001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Vivaldi</a:t>
              </a:r>
              <a:endParaRPr lang="en-US" sz="7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The Four Seasons</a:t>
              </a:r>
              <a:endParaRPr lang="en-US" sz="54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Autumn, Movement 3</a:t>
              </a:r>
              <a:endParaRPr lang="en-US" sz="4800" i="1" kern="1200" dirty="0">
                <a:latin typeface="Georgia" pitchFamily="18" charset="0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16678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2A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5D1643E-1A6F-1162-1591-96AAA05DAE32}"/>
              </a:ext>
            </a:extLst>
          </p:cNvPr>
          <p:cNvGrpSpPr/>
          <p:nvPr/>
        </p:nvGrpSpPr>
        <p:grpSpPr>
          <a:xfrm>
            <a:off x="76200" y="410308"/>
            <a:ext cx="9525000" cy="6371492"/>
            <a:chOff x="76200" y="410308"/>
            <a:chExt cx="9525000" cy="637149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5D3CBEF-5F4C-FD8E-6602-D860580000B3}"/>
                </a:ext>
              </a:extLst>
            </p:cNvPr>
            <p:cNvGrpSpPr/>
            <p:nvPr/>
          </p:nvGrpSpPr>
          <p:grpSpPr>
            <a:xfrm>
              <a:off x="76200" y="410308"/>
              <a:ext cx="9525000" cy="6371492"/>
              <a:chOff x="76200" y="410308"/>
              <a:chExt cx="9525000" cy="637149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15C49B0E-77DF-479A-9EEB-972B106C4FCF}"/>
                  </a:ext>
                </a:extLst>
              </p:cNvPr>
              <p:cNvGrpSpPr/>
              <p:nvPr/>
            </p:nvGrpSpPr>
            <p:grpSpPr>
              <a:xfrm>
                <a:off x="76200" y="410308"/>
                <a:ext cx="9525000" cy="6371492"/>
                <a:chOff x="76200" y="410308"/>
                <a:chExt cx="9525000" cy="6371492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76200" y="410308"/>
                  <a:ext cx="9525000" cy="335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The piece, on piano,</a:t>
                  </a:r>
                </a:p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It’s major key: C,</a:t>
                  </a:r>
                </a:p>
                <a:p>
                  <a:endParaRPr lang="en-US" sz="36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endParaRPr>
                </a:p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Was written for harpsichord.</a:t>
                  </a:r>
                </a:p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Please believe me!</a:t>
                  </a:r>
                </a:p>
              </p:txBody>
            </p:sp>
            <p:pic>
              <p:nvPicPr>
                <p:cNvPr id="9" name="Picture 7" descr="C:\Documents and Settings\edwardse\Local Settings\Temporary Internet Files\Content.IE5\QEOIR000\MC900411384[1].w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340423" y="5181600"/>
                  <a:ext cx="1803577" cy="1447800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8001000" y="5791200"/>
                  <a:ext cx="41229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3200" b="1" kern="1200" dirty="0">
                      <a:solidFill>
                        <a:prstClr val="black"/>
                      </a:solidFill>
                      <a:latin typeface="Arial" pitchFamily="34" charset="0"/>
                      <a:ea typeface="+mn-ea"/>
                      <a:cs typeface="Arial" pitchFamily="34" charset="0"/>
                    </a:rPr>
                    <a:t>3</a:t>
                  </a:r>
                </a:p>
              </p:txBody>
            </p:sp>
            <p:pic>
              <p:nvPicPr>
                <p:cNvPr id="3074" name="Picture 2" descr="C:\Documents and Settings\edwardse\Local Settings\Temporary Internet Files\Content.IE5\1KBXJWW1\MC900324712[1].wmf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532482" y="5181600"/>
                  <a:ext cx="2879036" cy="1490777"/>
                </a:xfrm>
                <a:prstGeom prst="rect">
                  <a:avLst/>
                </a:prstGeom>
                <a:noFill/>
              </p:spPr>
            </p:pic>
            <p:pic>
              <p:nvPicPr>
                <p:cNvPr id="6" name="Picture 2" descr="C:\Documents and Settings\edwardse\Local Settings\Temporary Internet Files\Content.IE5\RKNXF7B8\MC900018267[1].wmf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88843" y="5901842"/>
                  <a:ext cx="878957" cy="87995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5" name="Picture 2" descr="http://t3.gstatic.com/images?q=tbn:ANd9GcShplLGpDtvRgNcgfOl5ylVH81zIjPpvkkblDWUTagUba9uOfxtlA">
                <a:extLst>
                  <a:ext uri="{FF2B5EF4-FFF2-40B4-BE49-F238E27FC236}">
                    <a16:creationId xmlns:a16="http://schemas.microsoft.com/office/drawing/2014/main" id="{61D7148C-B217-4854-95A2-683B9CBF79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grayscl/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7794" l="16912" r="81618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10" r="16667"/>
              <a:stretch>
                <a:fillRect/>
              </a:stretch>
            </p:blipFill>
            <p:spPr bwMode="auto">
              <a:xfrm>
                <a:off x="2497758" y="4196873"/>
                <a:ext cx="1151024" cy="1687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5326FFC-C6E0-0F6D-38E2-48C007DED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33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0"/>
                </a:ext>
              </a:extLst>
            </a:blip>
            <a:stretch>
              <a:fillRect/>
            </a:stretch>
          </p:blipFill>
          <p:spPr>
            <a:xfrm>
              <a:off x="468140" y="4646546"/>
              <a:ext cx="1719506" cy="19828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8666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536</Words>
  <Application>Microsoft Office PowerPoint</Application>
  <PresentationFormat>On-screen Show (4:3)</PresentationFormat>
  <Paragraphs>198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Gill Sans Ultra Bold</vt:lpstr>
      <vt:lpstr>Arial</vt:lpstr>
      <vt:lpstr>Calibri</vt:lpstr>
      <vt:lpstr>Georgia</vt:lpstr>
      <vt:lpstr>Office Theme</vt:lpstr>
      <vt:lpstr>10_Office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Lewisville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Lewisville ISD</dc:creator>
  <cp:lastModifiedBy>Phyllis Thomas</cp:lastModifiedBy>
  <cp:revision>124</cp:revision>
  <dcterms:created xsi:type="dcterms:W3CDTF">2010-07-02T22:43:00Z</dcterms:created>
  <dcterms:modified xsi:type="dcterms:W3CDTF">2024-08-02T22:42:52Z</dcterms:modified>
</cp:coreProperties>
</file>