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6" r:id="rId3"/>
    <p:sldId id="277" r:id="rId4"/>
    <p:sldId id="274" r:id="rId5"/>
    <p:sldId id="280" r:id="rId6"/>
    <p:sldId id="281" r:id="rId7"/>
    <p:sldId id="282" r:id="rId8"/>
    <p:sldId id="283" r:id="rId9"/>
    <p:sldId id="284" r:id="rId10"/>
    <p:sldId id="285" r:id="rId11"/>
    <p:sldId id="286" r:id="rId12"/>
    <p:sldId id="28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2813" autoAdjust="0"/>
    <p:restoredTop sz="94660"/>
  </p:normalViewPr>
  <p:slideViewPr>
    <p:cSldViewPr snapToGrid="0">
      <p:cViewPr varScale="1">
        <p:scale>
          <a:sx n="87" d="100"/>
          <a:sy n="87" d="100"/>
        </p:scale>
        <p:origin x="240"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7070D4-CED0-456C-8209-0B47320A0EA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29F1144-505F-4BFC-87C5-5651B818CC3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AE7A0AD-54D8-4EC2-87A7-12C80E0D26A8}"/>
              </a:ext>
            </a:extLst>
          </p:cNvPr>
          <p:cNvSpPr>
            <a:spLocks noGrp="1"/>
          </p:cNvSpPr>
          <p:nvPr>
            <p:ph type="dt" sz="half" idx="10"/>
          </p:nvPr>
        </p:nvSpPr>
        <p:spPr/>
        <p:txBody>
          <a:bodyPr/>
          <a:lstStyle/>
          <a:p>
            <a:fld id="{E3D88187-6483-4AA0-AAF2-E05FD22F98E5}" type="datetimeFigureOut">
              <a:rPr lang="en-US" smtClean="0"/>
              <a:t>8/26/2024</a:t>
            </a:fld>
            <a:endParaRPr lang="en-US"/>
          </a:p>
        </p:txBody>
      </p:sp>
      <p:sp>
        <p:nvSpPr>
          <p:cNvPr id="5" name="Footer Placeholder 4">
            <a:extLst>
              <a:ext uri="{FF2B5EF4-FFF2-40B4-BE49-F238E27FC236}">
                <a16:creationId xmlns:a16="http://schemas.microsoft.com/office/drawing/2014/main" id="{C7EEA577-2E26-4DCB-A2E0-D0558C7C366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6D0AC5D-6F72-4A72-81DB-6E43C3F32107}"/>
              </a:ext>
            </a:extLst>
          </p:cNvPr>
          <p:cNvSpPr>
            <a:spLocks noGrp="1"/>
          </p:cNvSpPr>
          <p:nvPr>
            <p:ph type="sldNum" sz="quarter" idx="12"/>
          </p:nvPr>
        </p:nvSpPr>
        <p:spPr/>
        <p:txBody>
          <a:bodyPr/>
          <a:lstStyle/>
          <a:p>
            <a:fld id="{45B81CC4-22CA-443C-B315-6B84450F6159}" type="slidenum">
              <a:rPr lang="en-US" smtClean="0"/>
              <a:t>‹#›</a:t>
            </a:fld>
            <a:endParaRPr lang="en-US"/>
          </a:p>
        </p:txBody>
      </p:sp>
    </p:spTree>
    <p:extLst>
      <p:ext uri="{BB962C8B-B14F-4D97-AF65-F5344CB8AC3E}">
        <p14:creationId xmlns:p14="http://schemas.microsoft.com/office/powerpoint/2010/main" val="34410511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ADC19-C4DE-40EB-B8BD-73752A71EB8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07E72C7-6A6B-438D-B8EB-35FCC9A2CD8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1A276C4-4C9F-4887-833C-8A43D96A8DD8}"/>
              </a:ext>
            </a:extLst>
          </p:cNvPr>
          <p:cNvSpPr>
            <a:spLocks noGrp="1"/>
          </p:cNvSpPr>
          <p:nvPr>
            <p:ph type="dt" sz="half" idx="10"/>
          </p:nvPr>
        </p:nvSpPr>
        <p:spPr/>
        <p:txBody>
          <a:bodyPr/>
          <a:lstStyle/>
          <a:p>
            <a:fld id="{E3D88187-6483-4AA0-AAF2-E05FD22F98E5}" type="datetimeFigureOut">
              <a:rPr lang="en-US" smtClean="0"/>
              <a:t>8/26/2024</a:t>
            </a:fld>
            <a:endParaRPr lang="en-US"/>
          </a:p>
        </p:txBody>
      </p:sp>
      <p:sp>
        <p:nvSpPr>
          <p:cNvPr id="5" name="Footer Placeholder 4">
            <a:extLst>
              <a:ext uri="{FF2B5EF4-FFF2-40B4-BE49-F238E27FC236}">
                <a16:creationId xmlns:a16="http://schemas.microsoft.com/office/drawing/2014/main" id="{F7ABD21A-7A42-4740-B5DE-1E921BCB352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B5D74E2-71A8-422B-B8D6-D073F0A37985}"/>
              </a:ext>
            </a:extLst>
          </p:cNvPr>
          <p:cNvSpPr>
            <a:spLocks noGrp="1"/>
          </p:cNvSpPr>
          <p:nvPr>
            <p:ph type="sldNum" sz="quarter" idx="12"/>
          </p:nvPr>
        </p:nvSpPr>
        <p:spPr/>
        <p:txBody>
          <a:bodyPr/>
          <a:lstStyle/>
          <a:p>
            <a:fld id="{45B81CC4-22CA-443C-B315-6B84450F6159}" type="slidenum">
              <a:rPr lang="en-US" smtClean="0"/>
              <a:t>‹#›</a:t>
            </a:fld>
            <a:endParaRPr lang="en-US"/>
          </a:p>
        </p:txBody>
      </p:sp>
    </p:spTree>
    <p:extLst>
      <p:ext uri="{BB962C8B-B14F-4D97-AF65-F5344CB8AC3E}">
        <p14:creationId xmlns:p14="http://schemas.microsoft.com/office/powerpoint/2010/main" val="2048825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AFD89FA-14DB-494C-B1F0-F885D30B54B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A0A0636-8DFA-418F-9023-27D6595D614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0BE838C-4BF9-45D8-B9F3-2E0FC95B48DF}"/>
              </a:ext>
            </a:extLst>
          </p:cNvPr>
          <p:cNvSpPr>
            <a:spLocks noGrp="1"/>
          </p:cNvSpPr>
          <p:nvPr>
            <p:ph type="dt" sz="half" idx="10"/>
          </p:nvPr>
        </p:nvSpPr>
        <p:spPr/>
        <p:txBody>
          <a:bodyPr/>
          <a:lstStyle/>
          <a:p>
            <a:fld id="{E3D88187-6483-4AA0-AAF2-E05FD22F98E5}" type="datetimeFigureOut">
              <a:rPr lang="en-US" smtClean="0"/>
              <a:t>8/26/2024</a:t>
            </a:fld>
            <a:endParaRPr lang="en-US"/>
          </a:p>
        </p:txBody>
      </p:sp>
      <p:sp>
        <p:nvSpPr>
          <p:cNvPr id="5" name="Footer Placeholder 4">
            <a:extLst>
              <a:ext uri="{FF2B5EF4-FFF2-40B4-BE49-F238E27FC236}">
                <a16:creationId xmlns:a16="http://schemas.microsoft.com/office/drawing/2014/main" id="{FCA43999-A99F-46E1-8F74-A0EFCDF3AF8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47E9AB9-2942-4CC3-AFDE-5F38C4F932A1}"/>
              </a:ext>
            </a:extLst>
          </p:cNvPr>
          <p:cNvSpPr>
            <a:spLocks noGrp="1"/>
          </p:cNvSpPr>
          <p:nvPr>
            <p:ph type="sldNum" sz="quarter" idx="12"/>
          </p:nvPr>
        </p:nvSpPr>
        <p:spPr/>
        <p:txBody>
          <a:bodyPr/>
          <a:lstStyle/>
          <a:p>
            <a:fld id="{45B81CC4-22CA-443C-B315-6B84450F6159}" type="slidenum">
              <a:rPr lang="en-US" smtClean="0"/>
              <a:t>‹#›</a:t>
            </a:fld>
            <a:endParaRPr lang="en-US"/>
          </a:p>
        </p:txBody>
      </p:sp>
    </p:spTree>
    <p:extLst>
      <p:ext uri="{BB962C8B-B14F-4D97-AF65-F5344CB8AC3E}">
        <p14:creationId xmlns:p14="http://schemas.microsoft.com/office/powerpoint/2010/main" val="39126537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8643FA-618E-4052-9805-19C4F14854D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7579286-0B0E-4EFA-AB21-5490C0ACBCE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34C4D9D-46DD-49D3-91BE-051A75919345}"/>
              </a:ext>
            </a:extLst>
          </p:cNvPr>
          <p:cNvSpPr>
            <a:spLocks noGrp="1"/>
          </p:cNvSpPr>
          <p:nvPr>
            <p:ph type="dt" sz="half" idx="10"/>
          </p:nvPr>
        </p:nvSpPr>
        <p:spPr/>
        <p:txBody>
          <a:bodyPr/>
          <a:lstStyle/>
          <a:p>
            <a:fld id="{E3D88187-6483-4AA0-AAF2-E05FD22F98E5}" type="datetimeFigureOut">
              <a:rPr lang="en-US" smtClean="0"/>
              <a:t>8/26/2024</a:t>
            </a:fld>
            <a:endParaRPr lang="en-US"/>
          </a:p>
        </p:txBody>
      </p:sp>
      <p:sp>
        <p:nvSpPr>
          <p:cNvPr id="5" name="Footer Placeholder 4">
            <a:extLst>
              <a:ext uri="{FF2B5EF4-FFF2-40B4-BE49-F238E27FC236}">
                <a16:creationId xmlns:a16="http://schemas.microsoft.com/office/drawing/2014/main" id="{380E3143-D1CC-4D00-B156-2F5F99ECC9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80AA4DF-8C6C-45D9-8872-FD22AE9ADD36}"/>
              </a:ext>
            </a:extLst>
          </p:cNvPr>
          <p:cNvSpPr>
            <a:spLocks noGrp="1"/>
          </p:cNvSpPr>
          <p:nvPr>
            <p:ph type="sldNum" sz="quarter" idx="12"/>
          </p:nvPr>
        </p:nvSpPr>
        <p:spPr/>
        <p:txBody>
          <a:bodyPr/>
          <a:lstStyle/>
          <a:p>
            <a:fld id="{45B81CC4-22CA-443C-B315-6B84450F6159}" type="slidenum">
              <a:rPr lang="en-US" smtClean="0"/>
              <a:t>‹#›</a:t>
            </a:fld>
            <a:endParaRPr lang="en-US"/>
          </a:p>
        </p:txBody>
      </p:sp>
    </p:spTree>
    <p:extLst>
      <p:ext uri="{BB962C8B-B14F-4D97-AF65-F5344CB8AC3E}">
        <p14:creationId xmlns:p14="http://schemas.microsoft.com/office/powerpoint/2010/main" val="9274374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7AA349-EE6B-4B8F-B392-B7C11AFE0CF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C88A829-38A0-4FC6-974B-349DE49A386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217A27D-2CFD-4EF2-930F-F92B7FB2EADD}"/>
              </a:ext>
            </a:extLst>
          </p:cNvPr>
          <p:cNvSpPr>
            <a:spLocks noGrp="1"/>
          </p:cNvSpPr>
          <p:nvPr>
            <p:ph type="dt" sz="half" idx="10"/>
          </p:nvPr>
        </p:nvSpPr>
        <p:spPr/>
        <p:txBody>
          <a:bodyPr/>
          <a:lstStyle/>
          <a:p>
            <a:fld id="{E3D88187-6483-4AA0-AAF2-E05FD22F98E5}" type="datetimeFigureOut">
              <a:rPr lang="en-US" smtClean="0"/>
              <a:t>8/26/2024</a:t>
            </a:fld>
            <a:endParaRPr lang="en-US"/>
          </a:p>
        </p:txBody>
      </p:sp>
      <p:sp>
        <p:nvSpPr>
          <p:cNvPr id="5" name="Footer Placeholder 4">
            <a:extLst>
              <a:ext uri="{FF2B5EF4-FFF2-40B4-BE49-F238E27FC236}">
                <a16:creationId xmlns:a16="http://schemas.microsoft.com/office/drawing/2014/main" id="{3436AEC5-822D-4FA0-A3F3-7C7157CDBB4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C2C7ACE-D2CA-4A6B-B37E-DB2210B8819B}"/>
              </a:ext>
            </a:extLst>
          </p:cNvPr>
          <p:cNvSpPr>
            <a:spLocks noGrp="1"/>
          </p:cNvSpPr>
          <p:nvPr>
            <p:ph type="sldNum" sz="quarter" idx="12"/>
          </p:nvPr>
        </p:nvSpPr>
        <p:spPr/>
        <p:txBody>
          <a:bodyPr/>
          <a:lstStyle/>
          <a:p>
            <a:fld id="{45B81CC4-22CA-443C-B315-6B84450F6159}" type="slidenum">
              <a:rPr lang="en-US" smtClean="0"/>
              <a:t>‹#›</a:t>
            </a:fld>
            <a:endParaRPr lang="en-US"/>
          </a:p>
        </p:txBody>
      </p:sp>
    </p:spTree>
    <p:extLst>
      <p:ext uri="{BB962C8B-B14F-4D97-AF65-F5344CB8AC3E}">
        <p14:creationId xmlns:p14="http://schemas.microsoft.com/office/powerpoint/2010/main" val="25369895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0BC0CD-5BE1-4A40-BE76-5C2E65EFCE0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0EC6543-AF10-4B25-9592-549F7D6B7D6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7273B05-199B-466E-9A84-1337916FCCA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5E506A9-1922-4265-BE93-2262098E568C}"/>
              </a:ext>
            </a:extLst>
          </p:cNvPr>
          <p:cNvSpPr>
            <a:spLocks noGrp="1"/>
          </p:cNvSpPr>
          <p:nvPr>
            <p:ph type="dt" sz="half" idx="10"/>
          </p:nvPr>
        </p:nvSpPr>
        <p:spPr/>
        <p:txBody>
          <a:bodyPr/>
          <a:lstStyle/>
          <a:p>
            <a:fld id="{E3D88187-6483-4AA0-AAF2-E05FD22F98E5}" type="datetimeFigureOut">
              <a:rPr lang="en-US" smtClean="0"/>
              <a:t>8/26/2024</a:t>
            </a:fld>
            <a:endParaRPr lang="en-US"/>
          </a:p>
        </p:txBody>
      </p:sp>
      <p:sp>
        <p:nvSpPr>
          <p:cNvPr id="6" name="Footer Placeholder 5">
            <a:extLst>
              <a:ext uri="{FF2B5EF4-FFF2-40B4-BE49-F238E27FC236}">
                <a16:creationId xmlns:a16="http://schemas.microsoft.com/office/drawing/2014/main" id="{86CFDB07-A504-4891-A866-5D345D616B9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A75FBF4-3208-4F13-8998-2BA6DCE0F60F}"/>
              </a:ext>
            </a:extLst>
          </p:cNvPr>
          <p:cNvSpPr>
            <a:spLocks noGrp="1"/>
          </p:cNvSpPr>
          <p:nvPr>
            <p:ph type="sldNum" sz="quarter" idx="12"/>
          </p:nvPr>
        </p:nvSpPr>
        <p:spPr/>
        <p:txBody>
          <a:bodyPr/>
          <a:lstStyle/>
          <a:p>
            <a:fld id="{45B81CC4-22CA-443C-B315-6B84450F6159}" type="slidenum">
              <a:rPr lang="en-US" smtClean="0"/>
              <a:t>‹#›</a:t>
            </a:fld>
            <a:endParaRPr lang="en-US"/>
          </a:p>
        </p:txBody>
      </p:sp>
    </p:spTree>
    <p:extLst>
      <p:ext uri="{BB962C8B-B14F-4D97-AF65-F5344CB8AC3E}">
        <p14:creationId xmlns:p14="http://schemas.microsoft.com/office/powerpoint/2010/main" val="31807366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763AD4-9B27-4CF6-BCDF-84387F2CDC1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14FEF32-C2FD-4A24-860E-622F107D432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52DD475-ADEC-4921-B401-63E0D63D65F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29F6918-FF18-4CBD-B4E7-B496F66617A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B0F5B8E-BAEC-4DA6-AA8C-C2254F626EC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FBB15B6-1DBC-40CC-BF3C-15BC03B89D40}"/>
              </a:ext>
            </a:extLst>
          </p:cNvPr>
          <p:cNvSpPr>
            <a:spLocks noGrp="1"/>
          </p:cNvSpPr>
          <p:nvPr>
            <p:ph type="dt" sz="half" idx="10"/>
          </p:nvPr>
        </p:nvSpPr>
        <p:spPr/>
        <p:txBody>
          <a:bodyPr/>
          <a:lstStyle/>
          <a:p>
            <a:fld id="{E3D88187-6483-4AA0-AAF2-E05FD22F98E5}" type="datetimeFigureOut">
              <a:rPr lang="en-US" smtClean="0"/>
              <a:t>8/26/2024</a:t>
            </a:fld>
            <a:endParaRPr lang="en-US"/>
          </a:p>
        </p:txBody>
      </p:sp>
      <p:sp>
        <p:nvSpPr>
          <p:cNvPr id="8" name="Footer Placeholder 7">
            <a:extLst>
              <a:ext uri="{FF2B5EF4-FFF2-40B4-BE49-F238E27FC236}">
                <a16:creationId xmlns:a16="http://schemas.microsoft.com/office/drawing/2014/main" id="{77AE1404-A1FB-4881-9445-13AA60C4AF5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6053877-9566-4A64-910A-259140675693}"/>
              </a:ext>
            </a:extLst>
          </p:cNvPr>
          <p:cNvSpPr>
            <a:spLocks noGrp="1"/>
          </p:cNvSpPr>
          <p:nvPr>
            <p:ph type="sldNum" sz="quarter" idx="12"/>
          </p:nvPr>
        </p:nvSpPr>
        <p:spPr/>
        <p:txBody>
          <a:bodyPr/>
          <a:lstStyle/>
          <a:p>
            <a:fld id="{45B81CC4-22CA-443C-B315-6B84450F6159}" type="slidenum">
              <a:rPr lang="en-US" smtClean="0"/>
              <a:t>‹#›</a:t>
            </a:fld>
            <a:endParaRPr lang="en-US"/>
          </a:p>
        </p:txBody>
      </p:sp>
    </p:spTree>
    <p:extLst>
      <p:ext uri="{BB962C8B-B14F-4D97-AF65-F5344CB8AC3E}">
        <p14:creationId xmlns:p14="http://schemas.microsoft.com/office/powerpoint/2010/main" val="24246906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DF1A18-D60F-46F0-98BB-C9032C09649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6CB2F35-D48F-4EEA-8A64-825CB4520515}"/>
              </a:ext>
            </a:extLst>
          </p:cNvPr>
          <p:cNvSpPr>
            <a:spLocks noGrp="1"/>
          </p:cNvSpPr>
          <p:nvPr>
            <p:ph type="dt" sz="half" idx="10"/>
          </p:nvPr>
        </p:nvSpPr>
        <p:spPr/>
        <p:txBody>
          <a:bodyPr/>
          <a:lstStyle/>
          <a:p>
            <a:fld id="{E3D88187-6483-4AA0-AAF2-E05FD22F98E5}" type="datetimeFigureOut">
              <a:rPr lang="en-US" smtClean="0"/>
              <a:t>8/26/2024</a:t>
            </a:fld>
            <a:endParaRPr lang="en-US"/>
          </a:p>
        </p:txBody>
      </p:sp>
      <p:sp>
        <p:nvSpPr>
          <p:cNvPr id="4" name="Footer Placeholder 3">
            <a:extLst>
              <a:ext uri="{FF2B5EF4-FFF2-40B4-BE49-F238E27FC236}">
                <a16:creationId xmlns:a16="http://schemas.microsoft.com/office/drawing/2014/main" id="{7535F8DA-8B7D-4081-BE01-C379BE4862C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C12EE53-D875-43A6-9D38-2DF4D813323E}"/>
              </a:ext>
            </a:extLst>
          </p:cNvPr>
          <p:cNvSpPr>
            <a:spLocks noGrp="1"/>
          </p:cNvSpPr>
          <p:nvPr>
            <p:ph type="sldNum" sz="quarter" idx="12"/>
          </p:nvPr>
        </p:nvSpPr>
        <p:spPr/>
        <p:txBody>
          <a:bodyPr/>
          <a:lstStyle/>
          <a:p>
            <a:fld id="{45B81CC4-22CA-443C-B315-6B84450F6159}" type="slidenum">
              <a:rPr lang="en-US" smtClean="0"/>
              <a:t>‹#›</a:t>
            </a:fld>
            <a:endParaRPr lang="en-US"/>
          </a:p>
        </p:txBody>
      </p:sp>
    </p:spTree>
    <p:extLst>
      <p:ext uri="{BB962C8B-B14F-4D97-AF65-F5344CB8AC3E}">
        <p14:creationId xmlns:p14="http://schemas.microsoft.com/office/powerpoint/2010/main" val="2597050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FCDB08F-47ED-4CBF-9DED-D4F5A3AD722E}"/>
              </a:ext>
            </a:extLst>
          </p:cNvPr>
          <p:cNvSpPr>
            <a:spLocks noGrp="1"/>
          </p:cNvSpPr>
          <p:nvPr>
            <p:ph type="dt" sz="half" idx="10"/>
          </p:nvPr>
        </p:nvSpPr>
        <p:spPr/>
        <p:txBody>
          <a:bodyPr/>
          <a:lstStyle/>
          <a:p>
            <a:fld id="{E3D88187-6483-4AA0-AAF2-E05FD22F98E5}" type="datetimeFigureOut">
              <a:rPr lang="en-US" smtClean="0"/>
              <a:t>8/26/2024</a:t>
            </a:fld>
            <a:endParaRPr lang="en-US"/>
          </a:p>
        </p:txBody>
      </p:sp>
      <p:sp>
        <p:nvSpPr>
          <p:cNvPr id="3" name="Footer Placeholder 2">
            <a:extLst>
              <a:ext uri="{FF2B5EF4-FFF2-40B4-BE49-F238E27FC236}">
                <a16:creationId xmlns:a16="http://schemas.microsoft.com/office/drawing/2014/main" id="{C0A29F42-59F6-4638-A9FA-6D64D50CD46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EAD1C77-E89B-4FA4-A865-1A42F6E16FDD}"/>
              </a:ext>
            </a:extLst>
          </p:cNvPr>
          <p:cNvSpPr>
            <a:spLocks noGrp="1"/>
          </p:cNvSpPr>
          <p:nvPr>
            <p:ph type="sldNum" sz="quarter" idx="12"/>
          </p:nvPr>
        </p:nvSpPr>
        <p:spPr/>
        <p:txBody>
          <a:bodyPr/>
          <a:lstStyle/>
          <a:p>
            <a:fld id="{45B81CC4-22CA-443C-B315-6B84450F6159}" type="slidenum">
              <a:rPr lang="en-US" smtClean="0"/>
              <a:t>‹#›</a:t>
            </a:fld>
            <a:endParaRPr lang="en-US"/>
          </a:p>
        </p:txBody>
      </p:sp>
    </p:spTree>
    <p:extLst>
      <p:ext uri="{BB962C8B-B14F-4D97-AF65-F5344CB8AC3E}">
        <p14:creationId xmlns:p14="http://schemas.microsoft.com/office/powerpoint/2010/main" val="29226504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7F44A8-BF0F-40EA-A983-DBEDF52D75E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33FD0B2-24FD-48DB-86F9-B9AC1E85BA1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F541122-11FA-4153-B468-A1670B6E062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BF2EA81-F707-4ADB-9910-5D946E782BE7}"/>
              </a:ext>
            </a:extLst>
          </p:cNvPr>
          <p:cNvSpPr>
            <a:spLocks noGrp="1"/>
          </p:cNvSpPr>
          <p:nvPr>
            <p:ph type="dt" sz="half" idx="10"/>
          </p:nvPr>
        </p:nvSpPr>
        <p:spPr/>
        <p:txBody>
          <a:bodyPr/>
          <a:lstStyle/>
          <a:p>
            <a:fld id="{E3D88187-6483-4AA0-AAF2-E05FD22F98E5}" type="datetimeFigureOut">
              <a:rPr lang="en-US" smtClean="0"/>
              <a:t>8/26/2024</a:t>
            </a:fld>
            <a:endParaRPr lang="en-US"/>
          </a:p>
        </p:txBody>
      </p:sp>
      <p:sp>
        <p:nvSpPr>
          <p:cNvPr id="6" name="Footer Placeholder 5">
            <a:extLst>
              <a:ext uri="{FF2B5EF4-FFF2-40B4-BE49-F238E27FC236}">
                <a16:creationId xmlns:a16="http://schemas.microsoft.com/office/drawing/2014/main" id="{0057AC34-48D2-42BD-89D7-0E67AFF8E37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5028C5C-6B6B-44DA-9840-91090BF53224}"/>
              </a:ext>
            </a:extLst>
          </p:cNvPr>
          <p:cNvSpPr>
            <a:spLocks noGrp="1"/>
          </p:cNvSpPr>
          <p:nvPr>
            <p:ph type="sldNum" sz="quarter" idx="12"/>
          </p:nvPr>
        </p:nvSpPr>
        <p:spPr/>
        <p:txBody>
          <a:bodyPr/>
          <a:lstStyle/>
          <a:p>
            <a:fld id="{45B81CC4-22CA-443C-B315-6B84450F6159}" type="slidenum">
              <a:rPr lang="en-US" smtClean="0"/>
              <a:t>‹#›</a:t>
            </a:fld>
            <a:endParaRPr lang="en-US"/>
          </a:p>
        </p:txBody>
      </p:sp>
    </p:spTree>
    <p:extLst>
      <p:ext uri="{BB962C8B-B14F-4D97-AF65-F5344CB8AC3E}">
        <p14:creationId xmlns:p14="http://schemas.microsoft.com/office/powerpoint/2010/main" val="31720054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FDAA18-E627-48BB-AB6C-A4C50C7301B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2383E9B-BD7D-4AC9-888B-880DFA77E7C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1551AA5-D3CC-4C9F-A15D-1104FCA9133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55B41E2-81CE-4937-AF08-70A1E35BB945}"/>
              </a:ext>
            </a:extLst>
          </p:cNvPr>
          <p:cNvSpPr>
            <a:spLocks noGrp="1"/>
          </p:cNvSpPr>
          <p:nvPr>
            <p:ph type="dt" sz="half" idx="10"/>
          </p:nvPr>
        </p:nvSpPr>
        <p:spPr/>
        <p:txBody>
          <a:bodyPr/>
          <a:lstStyle/>
          <a:p>
            <a:fld id="{E3D88187-6483-4AA0-AAF2-E05FD22F98E5}" type="datetimeFigureOut">
              <a:rPr lang="en-US" smtClean="0"/>
              <a:t>8/26/2024</a:t>
            </a:fld>
            <a:endParaRPr lang="en-US"/>
          </a:p>
        </p:txBody>
      </p:sp>
      <p:sp>
        <p:nvSpPr>
          <p:cNvPr id="6" name="Footer Placeholder 5">
            <a:extLst>
              <a:ext uri="{FF2B5EF4-FFF2-40B4-BE49-F238E27FC236}">
                <a16:creationId xmlns:a16="http://schemas.microsoft.com/office/drawing/2014/main" id="{4C1E4055-0FD4-41AC-8C50-34B83F7C75B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59AFD71-0F4B-423D-86FF-E7FEF54A2661}"/>
              </a:ext>
            </a:extLst>
          </p:cNvPr>
          <p:cNvSpPr>
            <a:spLocks noGrp="1"/>
          </p:cNvSpPr>
          <p:nvPr>
            <p:ph type="sldNum" sz="quarter" idx="12"/>
          </p:nvPr>
        </p:nvSpPr>
        <p:spPr/>
        <p:txBody>
          <a:bodyPr/>
          <a:lstStyle/>
          <a:p>
            <a:fld id="{45B81CC4-22CA-443C-B315-6B84450F6159}" type="slidenum">
              <a:rPr lang="en-US" smtClean="0"/>
              <a:t>‹#›</a:t>
            </a:fld>
            <a:endParaRPr lang="en-US"/>
          </a:p>
        </p:txBody>
      </p:sp>
    </p:spTree>
    <p:extLst>
      <p:ext uri="{BB962C8B-B14F-4D97-AF65-F5344CB8AC3E}">
        <p14:creationId xmlns:p14="http://schemas.microsoft.com/office/powerpoint/2010/main" val="21849698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FE93A2D-1754-4A05-A00C-B71D5C0B440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05C7DF6-3CF7-4E30-A0AD-39EFEABC8C5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13DD1CA-26A2-46C9-B2C3-4B437090832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D88187-6483-4AA0-AAF2-E05FD22F98E5}" type="datetimeFigureOut">
              <a:rPr lang="en-US" smtClean="0"/>
              <a:t>8/26/2024</a:t>
            </a:fld>
            <a:endParaRPr lang="en-US"/>
          </a:p>
        </p:txBody>
      </p:sp>
      <p:sp>
        <p:nvSpPr>
          <p:cNvPr id="5" name="Footer Placeholder 4">
            <a:extLst>
              <a:ext uri="{FF2B5EF4-FFF2-40B4-BE49-F238E27FC236}">
                <a16:creationId xmlns:a16="http://schemas.microsoft.com/office/drawing/2014/main" id="{D4208E41-1C4A-47F0-8C16-89E575B493F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AF32483-E8D1-4802-8792-5C3566699EE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B81CC4-22CA-443C-B315-6B84450F6159}" type="slidenum">
              <a:rPr lang="en-US" smtClean="0"/>
              <a:t>‹#›</a:t>
            </a:fld>
            <a:endParaRPr lang="en-US"/>
          </a:p>
        </p:txBody>
      </p:sp>
    </p:spTree>
    <p:extLst>
      <p:ext uri="{BB962C8B-B14F-4D97-AF65-F5344CB8AC3E}">
        <p14:creationId xmlns:p14="http://schemas.microsoft.com/office/powerpoint/2010/main" val="2779309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lavistachurchofchrist.org/events.htm" TargetMode="Externa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lavistachurchofchrist.org/events.htm" TargetMode="Externa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lavistachurchofchrist.org/events.htm" TargetMode="Externa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lavistachurchofchrist.org/events.htm" TargetMode="Externa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s://open.spotify.com/playlist/6Qg5oNlAA5AnZpEt25COzr?si=c24bf87a49334278" TargetMode="Externa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hyperlink" Target="http://lavistachurchofchrist.org/events.htm"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lavistachurchofchrist.org/events.htm" TargetMode="Externa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lavistachurchofchrist.org/events.htm" TargetMode="Externa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lavistachurchofchrist.org/events.htm" TargetMode="Externa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lavistachurchofchrist.org/events.htm" TargetMode="Externa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lavistachurchofchrist.org/events.htm" TargetMode="Externa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lavistachurchofchrist.org/events.htm" TargetMode="External"/><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0CE9E9F5-8D7F-45C8-961F-7D39A01F52AD}"/>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201962" y="248482"/>
            <a:ext cx="2004076" cy="1425566"/>
          </a:xfrm>
          <a:prstGeom prst="rect">
            <a:avLst/>
          </a:prstGeom>
        </p:spPr>
      </p:pic>
      <p:sp>
        <p:nvSpPr>
          <p:cNvPr id="2" name="Title 1">
            <a:extLst>
              <a:ext uri="{FF2B5EF4-FFF2-40B4-BE49-F238E27FC236}">
                <a16:creationId xmlns:a16="http://schemas.microsoft.com/office/drawing/2014/main" id="{4BC58BB0-CAD4-4A87-88A4-3230B3840D45}"/>
              </a:ext>
            </a:extLst>
          </p:cNvPr>
          <p:cNvSpPr>
            <a:spLocks noGrp="1"/>
          </p:cNvSpPr>
          <p:nvPr>
            <p:ph type="ctrTitle"/>
          </p:nvPr>
        </p:nvSpPr>
        <p:spPr>
          <a:xfrm>
            <a:off x="2129928" y="142503"/>
            <a:ext cx="9144000" cy="968644"/>
          </a:xfrm>
        </p:spPr>
        <p:txBody>
          <a:bodyPr>
            <a:normAutofit fontScale="90000"/>
          </a:bodyPr>
          <a:lstStyle/>
          <a:p>
            <a:r>
              <a:rPr lang="en-US" dirty="0"/>
              <a:t>Elements of Music Choice Board</a:t>
            </a:r>
          </a:p>
        </p:txBody>
      </p:sp>
      <p:grpSp>
        <p:nvGrpSpPr>
          <p:cNvPr id="7" name="Group 6">
            <a:extLst>
              <a:ext uri="{FF2B5EF4-FFF2-40B4-BE49-F238E27FC236}">
                <a16:creationId xmlns:a16="http://schemas.microsoft.com/office/drawing/2014/main" id="{67B7024C-737C-4EAD-A989-4296FFE923F5}"/>
              </a:ext>
            </a:extLst>
          </p:cNvPr>
          <p:cNvGrpSpPr/>
          <p:nvPr/>
        </p:nvGrpSpPr>
        <p:grpSpPr>
          <a:xfrm>
            <a:off x="1104766" y="1446362"/>
            <a:ext cx="9982469" cy="4706952"/>
            <a:chOff x="605642" y="1211285"/>
            <a:chExt cx="10980716" cy="5177647"/>
          </a:xfrm>
        </p:grpSpPr>
        <p:sp>
          <p:nvSpPr>
            <p:cNvPr id="4" name="Rectangle 3">
              <a:extLst>
                <a:ext uri="{FF2B5EF4-FFF2-40B4-BE49-F238E27FC236}">
                  <a16:creationId xmlns:a16="http://schemas.microsoft.com/office/drawing/2014/main" id="{688DBD4F-C3BE-4F44-AB8C-399FD9877BA3}"/>
                </a:ext>
              </a:extLst>
            </p:cNvPr>
            <p:cNvSpPr/>
            <p:nvPr/>
          </p:nvSpPr>
          <p:spPr>
            <a:xfrm>
              <a:off x="605642" y="1211285"/>
              <a:ext cx="10980716" cy="5177642"/>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9BAFA425-5626-4C9E-9BD2-0B54132EE4E0}"/>
                </a:ext>
              </a:extLst>
            </p:cNvPr>
            <p:cNvSpPr/>
            <p:nvPr/>
          </p:nvSpPr>
          <p:spPr>
            <a:xfrm>
              <a:off x="605642" y="2951822"/>
              <a:ext cx="10980716" cy="1679557"/>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420AECB0-F069-4052-A9E3-893592479DD0}"/>
                </a:ext>
              </a:extLst>
            </p:cNvPr>
            <p:cNvSpPr/>
            <p:nvPr/>
          </p:nvSpPr>
          <p:spPr>
            <a:xfrm>
              <a:off x="4263242" y="1211285"/>
              <a:ext cx="3657600" cy="5177647"/>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id="{A54FC905-2E88-44A8-B973-850231D3E127}"/>
              </a:ext>
            </a:extLst>
          </p:cNvPr>
          <p:cNvGrpSpPr/>
          <p:nvPr/>
        </p:nvGrpSpPr>
        <p:grpSpPr>
          <a:xfrm>
            <a:off x="2206038" y="2052849"/>
            <a:ext cx="8048635" cy="3544706"/>
            <a:chOff x="2206038" y="2052849"/>
            <a:chExt cx="8048635" cy="3544706"/>
          </a:xfrm>
        </p:grpSpPr>
        <p:sp>
          <p:nvSpPr>
            <p:cNvPr id="8" name="TextBox 7">
              <a:extLst>
                <a:ext uri="{FF2B5EF4-FFF2-40B4-BE49-F238E27FC236}">
                  <a16:creationId xmlns:a16="http://schemas.microsoft.com/office/drawing/2014/main" id="{D1CAB13A-947D-4D49-A9DA-4CECD258D8E7}"/>
                </a:ext>
              </a:extLst>
            </p:cNvPr>
            <p:cNvSpPr txBox="1"/>
            <p:nvPr/>
          </p:nvSpPr>
          <p:spPr>
            <a:xfrm>
              <a:off x="2276169" y="2052849"/>
              <a:ext cx="918842" cy="369332"/>
            </a:xfrm>
            <a:prstGeom prst="rect">
              <a:avLst/>
            </a:prstGeom>
            <a:noFill/>
          </p:spPr>
          <p:txBody>
            <a:bodyPr wrap="none" rtlCol="0">
              <a:spAutoFit/>
            </a:bodyPr>
            <a:lstStyle/>
            <a:p>
              <a:pPr algn="ctr"/>
              <a:r>
                <a:rPr lang="en-US" dirty="0"/>
                <a:t>Rhythm</a:t>
              </a:r>
            </a:p>
          </p:txBody>
        </p:sp>
        <p:sp>
          <p:nvSpPr>
            <p:cNvPr id="9" name="TextBox 8">
              <a:extLst>
                <a:ext uri="{FF2B5EF4-FFF2-40B4-BE49-F238E27FC236}">
                  <a16:creationId xmlns:a16="http://schemas.microsoft.com/office/drawing/2014/main" id="{61CEDA3E-9913-47B3-8507-9178DAFD28EC}"/>
                </a:ext>
              </a:extLst>
            </p:cNvPr>
            <p:cNvSpPr txBox="1"/>
            <p:nvPr/>
          </p:nvSpPr>
          <p:spPr>
            <a:xfrm>
              <a:off x="2329744" y="3638264"/>
              <a:ext cx="898002" cy="369332"/>
            </a:xfrm>
            <a:prstGeom prst="rect">
              <a:avLst/>
            </a:prstGeom>
            <a:noFill/>
          </p:spPr>
          <p:txBody>
            <a:bodyPr wrap="none" rtlCol="0">
              <a:spAutoFit/>
            </a:bodyPr>
            <a:lstStyle/>
            <a:p>
              <a:pPr algn="ctr"/>
              <a:r>
                <a:rPr lang="en-US" dirty="0"/>
                <a:t>Melody</a:t>
              </a:r>
            </a:p>
          </p:txBody>
        </p:sp>
        <p:sp>
          <p:nvSpPr>
            <p:cNvPr id="10" name="TextBox 9">
              <a:extLst>
                <a:ext uri="{FF2B5EF4-FFF2-40B4-BE49-F238E27FC236}">
                  <a16:creationId xmlns:a16="http://schemas.microsoft.com/office/drawing/2014/main" id="{1873E3A4-B048-4236-BD95-B68E4032E70B}"/>
                </a:ext>
              </a:extLst>
            </p:cNvPr>
            <p:cNvSpPr txBox="1"/>
            <p:nvPr/>
          </p:nvSpPr>
          <p:spPr>
            <a:xfrm>
              <a:off x="2206038" y="5223679"/>
              <a:ext cx="1051891" cy="369332"/>
            </a:xfrm>
            <a:prstGeom prst="rect">
              <a:avLst/>
            </a:prstGeom>
            <a:noFill/>
          </p:spPr>
          <p:txBody>
            <a:bodyPr wrap="none" rtlCol="0">
              <a:spAutoFit/>
            </a:bodyPr>
            <a:lstStyle/>
            <a:p>
              <a:pPr algn="ctr"/>
              <a:r>
                <a:rPr lang="en-US" dirty="0"/>
                <a:t>Harmony</a:t>
              </a:r>
            </a:p>
          </p:txBody>
        </p:sp>
        <p:sp>
          <p:nvSpPr>
            <p:cNvPr id="11" name="TextBox 10">
              <a:extLst>
                <a:ext uri="{FF2B5EF4-FFF2-40B4-BE49-F238E27FC236}">
                  <a16:creationId xmlns:a16="http://schemas.microsoft.com/office/drawing/2014/main" id="{A8502940-9E4F-4A9B-89C5-93F570D86A04}"/>
                </a:ext>
              </a:extLst>
            </p:cNvPr>
            <p:cNvSpPr txBox="1"/>
            <p:nvPr/>
          </p:nvSpPr>
          <p:spPr>
            <a:xfrm>
              <a:off x="5682030" y="2055121"/>
              <a:ext cx="819776" cy="369332"/>
            </a:xfrm>
            <a:prstGeom prst="rect">
              <a:avLst/>
            </a:prstGeom>
            <a:noFill/>
          </p:spPr>
          <p:txBody>
            <a:bodyPr wrap="none" rtlCol="0">
              <a:spAutoFit/>
            </a:bodyPr>
            <a:lstStyle/>
            <a:p>
              <a:pPr algn="ctr"/>
              <a:r>
                <a:rPr lang="en-US" dirty="0"/>
                <a:t>Tempo</a:t>
              </a:r>
            </a:p>
          </p:txBody>
        </p:sp>
        <p:sp>
          <p:nvSpPr>
            <p:cNvPr id="12" name="TextBox 11">
              <a:extLst>
                <a:ext uri="{FF2B5EF4-FFF2-40B4-BE49-F238E27FC236}">
                  <a16:creationId xmlns:a16="http://schemas.microsoft.com/office/drawing/2014/main" id="{FD6AC87F-755D-4A5A-915D-2B3583AFBD5F}"/>
                </a:ext>
              </a:extLst>
            </p:cNvPr>
            <p:cNvSpPr txBox="1"/>
            <p:nvPr/>
          </p:nvSpPr>
          <p:spPr>
            <a:xfrm>
              <a:off x="5576016" y="3640536"/>
              <a:ext cx="1088761" cy="369332"/>
            </a:xfrm>
            <a:prstGeom prst="rect">
              <a:avLst/>
            </a:prstGeom>
            <a:noFill/>
          </p:spPr>
          <p:txBody>
            <a:bodyPr wrap="none" rtlCol="0">
              <a:spAutoFit/>
            </a:bodyPr>
            <a:lstStyle/>
            <a:p>
              <a:pPr algn="ctr"/>
              <a:r>
                <a:rPr lang="en-US" dirty="0"/>
                <a:t>Dynamics</a:t>
              </a:r>
            </a:p>
          </p:txBody>
        </p:sp>
        <p:sp>
          <p:nvSpPr>
            <p:cNvPr id="13" name="TextBox 12">
              <a:extLst>
                <a:ext uri="{FF2B5EF4-FFF2-40B4-BE49-F238E27FC236}">
                  <a16:creationId xmlns:a16="http://schemas.microsoft.com/office/drawing/2014/main" id="{AD6DBB39-6101-47FC-960F-90191E0BE4BB}"/>
                </a:ext>
              </a:extLst>
            </p:cNvPr>
            <p:cNvSpPr txBox="1"/>
            <p:nvPr/>
          </p:nvSpPr>
          <p:spPr>
            <a:xfrm>
              <a:off x="5740940" y="5225951"/>
              <a:ext cx="652743" cy="369332"/>
            </a:xfrm>
            <a:prstGeom prst="rect">
              <a:avLst/>
            </a:prstGeom>
            <a:noFill/>
          </p:spPr>
          <p:txBody>
            <a:bodyPr wrap="none" rtlCol="0">
              <a:spAutoFit/>
            </a:bodyPr>
            <a:lstStyle/>
            <a:p>
              <a:pPr algn="ctr"/>
              <a:r>
                <a:rPr lang="en-US" dirty="0"/>
                <a:t>Pitch</a:t>
              </a:r>
            </a:p>
          </p:txBody>
        </p:sp>
        <p:sp>
          <p:nvSpPr>
            <p:cNvPr id="14" name="TextBox 13">
              <a:extLst>
                <a:ext uri="{FF2B5EF4-FFF2-40B4-BE49-F238E27FC236}">
                  <a16:creationId xmlns:a16="http://schemas.microsoft.com/office/drawing/2014/main" id="{88B079E8-CEDE-446A-B8C3-5A76663B5AA5}"/>
                </a:ext>
              </a:extLst>
            </p:cNvPr>
            <p:cNvSpPr txBox="1"/>
            <p:nvPr/>
          </p:nvSpPr>
          <p:spPr>
            <a:xfrm>
              <a:off x="9038069" y="2052849"/>
              <a:ext cx="766044" cy="369332"/>
            </a:xfrm>
            <a:prstGeom prst="rect">
              <a:avLst/>
            </a:prstGeom>
            <a:noFill/>
          </p:spPr>
          <p:txBody>
            <a:bodyPr wrap="none" rtlCol="0">
              <a:spAutoFit/>
            </a:bodyPr>
            <a:lstStyle/>
            <a:p>
              <a:pPr algn="ctr"/>
              <a:r>
                <a:rPr lang="en-US" dirty="0"/>
                <a:t>Meter</a:t>
              </a:r>
            </a:p>
          </p:txBody>
        </p:sp>
        <p:sp>
          <p:nvSpPr>
            <p:cNvPr id="15" name="TextBox 14">
              <a:extLst>
                <a:ext uri="{FF2B5EF4-FFF2-40B4-BE49-F238E27FC236}">
                  <a16:creationId xmlns:a16="http://schemas.microsoft.com/office/drawing/2014/main" id="{E6448210-C4ED-4E2B-ACA7-51DEA9600504}"/>
                </a:ext>
              </a:extLst>
            </p:cNvPr>
            <p:cNvSpPr txBox="1"/>
            <p:nvPr/>
          </p:nvSpPr>
          <p:spPr>
            <a:xfrm>
              <a:off x="8621341" y="3638264"/>
              <a:ext cx="1633332" cy="369332"/>
            </a:xfrm>
            <a:prstGeom prst="rect">
              <a:avLst/>
            </a:prstGeom>
            <a:noFill/>
          </p:spPr>
          <p:txBody>
            <a:bodyPr wrap="none" rtlCol="0">
              <a:spAutoFit/>
            </a:bodyPr>
            <a:lstStyle/>
            <a:p>
              <a:pPr algn="ctr"/>
              <a:r>
                <a:rPr lang="en-US" dirty="0"/>
                <a:t>Timbre/Texture</a:t>
              </a:r>
            </a:p>
          </p:txBody>
        </p:sp>
        <p:sp>
          <p:nvSpPr>
            <p:cNvPr id="16" name="TextBox 15">
              <a:extLst>
                <a:ext uri="{FF2B5EF4-FFF2-40B4-BE49-F238E27FC236}">
                  <a16:creationId xmlns:a16="http://schemas.microsoft.com/office/drawing/2014/main" id="{09A2CD05-F9F1-4C68-857C-CD046972D87D}"/>
                </a:ext>
              </a:extLst>
            </p:cNvPr>
            <p:cNvSpPr txBox="1"/>
            <p:nvPr/>
          </p:nvSpPr>
          <p:spPr>
            <a:xfrm>
              <a:off x="9025166" y="5228223"/>
              <a:ext cx="747320" cy="369332"/>
            </a:xfrm>
            <a:prstGeom prst="rect">
              <a:avLst/>
            </a:prstGeom>
            <a:noFill/>
          </p:spPr>
          <p:txBody>
            <a:bodyPr wrap="none" rtlCol="0">
              <a:spAutoFit/>
            </a:bodyPr>
            <a:lstStyle/>
            <a:p>
              <a:pPr algn="ctr"/>
              <a:r>
                <a:rPr lang="en-US" dirty="0"/>
                <a:t>Mood</a:t>
              </a:r>
            </a:p>
          </p:txBody>
        </p:sp>
      </p:grpSp>
    </p:spTree>
    <p:extLst>
      <p:ext uri="{BB962C8B-B14F-4D97-AF65-F5344CB8AC3E}">
        <p14:creationId xmlns:p14="http://schemas.microsoft.com/office/powerpoint/2010/main" val="30321646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95CA8-F4A2-48F5-80DD-8A09A6956034}"/>
              </a:ext>
            </a:extLst>
          </p:cNvPr>
          <p:cNvSpPr>
            <a:spLocks noGrp="1"/>
          </p:cNvSpPr>
          <p:nvPr>
            <p:ph type="title"/>
          </p:nvPr>
        </p:nvSpPr>
        <p:spPr/>
        <p:txBody>
          <a:bodyPr/>
          <a:lstStyle/>
          <a:p>
            <a:r>
              <a:rPr lang="en-US" dirty="0"/>
              <a:t>Meter</a:t>
            </a:r>
          </a:p>
        </p:txBody>
      </p:sp>
      <p:sp>
        <p:nvSpPr>
          <p:cNvPr id="3" name="Content Placeholder 2">
            <a:extLst>
              <a:ext uri="{FF2B5EF4-FFF2-40B4-BE49-F238E27FC236}">
                <a16:creationId xmlns:a16="http://schemas.microsoft.com/office/drawing/2014/main" id="{5C231A40-3EEC-4BED-9569-1D9310AEB8A9}"/>
              </a:ext>
            </a:extLst>
          </p:cNvPr>
          <p:cNvSpPr>
            <a:spLocks noGrp="1"/>
          </p:cNvSpPr>
          <p:nvPr>
            <p:ph idx="1"/>
          </p:nvPr>
        </p:nvSpPr>
        <p:spPr/>
        <p:txBody>
          <a:bodyPr/>
          <a:lstStyle/>
          <a:p>
            <a:r>
              <a:rPr lang="en-US" dirty="0"/>
              <a:t>Play one of the UIL Music Memory selections for your grade level. Focus on the meter (the organization of beats in sets of 2, 3, 4, or 5 beats).</a:t>
            </a:r>
          </a:p>
          <a:p>
            <a:pPr lvl="1">
              <a:buFontTx/>
              <a:buChar char="-"/>
            </a:pPr>
            <a:r>
              <a:rPr lang="en-US" dirty="0"/>
              <a:t>How is the meter organized (sets of 2, 3, 4, or 5 beats)?</a:t>
            </a:r>
          </a:p>
          <a:p>
            <a:pPr lvl="1">
              <a:buFontTx/>
              <a:buChar char="-"/>
            </a:pPr>
            <a:r>
              <a:rPr lang="en-US" dirty="0"/>
              <a:t>Are the beats naturally divided into two sounds (simple meter) or three sounds (compound meter)?</a:t>
            </a:r>
          </a:p>
          <a:p>
            <a:pPr lvl="1">
              <a:buFontTx/>
              <a:buChar char="-"/>
            </a:pPr>
            <a:r>
              <a:rPr lang="en-US" dirty="0"/>
              <a:t>What do you think is the time signature of the selection? (2/4, 3/4, 4/4, 5/4, 6/8, 9/8)?</a:t>
            </a:r>
          </a:p>
          <a:p>
            <a:pPr lvl="1">
              <a:buFontTx/>
              <a:buChar char="-"/>
            </a:pPr>
            <a:r>
              <a:rPr lang="en-US" dirty="0"/>
              <a:t>Does the meter stay the same throughout the selection or does it change?</a:t>
            </a:r>
          </a:p>
          <a:p>
            <a:endParaRPr lang="en-US" dirty="0"/>
          </a:p>
          <a:p>
            <a:endParaRPr lang="en-US" dirty="0"/>
          </a:p>
        </p:txBody>
      </p:sp>
      <p:pic>
        <p:nvPicPr>
          <p:cNvPr id="4" name="Picture 3">
            <a:extLst>
              <a:ext uri="{FF2B5EF4-FFF2-40B4-BE49-F238E27FC236}">
                <a16:creationId xmlns:a16="http://schemas.microsoft.com/office/drawing/2014/main" id="{8C0EA752-BB6C-43CA-9AEF-B15C73F0579B}"/>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9599350" y="182380"/>
            <a:ext cx="2004076" cy="1425566"/>
          </a:xfrm>
          <a:prstGeom prst="rect">
            <a:avLst/>
          </a:prstGeom>
        </p:spPr>
      </p:pic>
    </p:spTree>
    <p:extLst>
      <p:ext uri="{BB962C8B-B14F-4D97-AF65-F5344CB8AC3E}">
        <p14:creationId xmlns:p14="http://schemas.microsoft.com/office/powerpoint/2010/main" val="6659002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95CA8-F4A2-48F5-80DD-8A09A6956034}"/>
              </a:ext>
            </a:extLst>
          </p:cNvPr>
          <p:cNvSpPr>
            <a:spLocks noGrp="1"/>
          </p:cNvSpPr>
          <p:nvPr>
            <p:ph type="title"/>
          </p:nvPr>
        </p:nvSpPr>
        <p:spPr/>
        <p:txBody>
          <a:bodyPr/>
          <a:lstStyle/>
          <a:p>
            <a:r>
              <a:rPr lang="en-US" dirty="0"/>
              <a:t>Timbre/Texture</a:t>
            </a:r>
          </a:p>
        </p:txBody>
      </p:sp>
      <p:sp>
        <p:nvSpPr>
          <p:cNvPr id="3" name="Content Placeholder 2">
            <a:extLst>
              <a:ext uri="{FF2B5EF4-FFF2-40B4-BE49-F238E27FC236}">
                <a16:creationId xmlns:a16="http://schemas.microsoft.com/office/drawing/2014/main" id="{5C231A40-3EEC-4BED-9569-1D9310AEB8A9}"/>
              </a:ext>
            </a:extLst>
          </p:cNvPr>
          <p:cNvSpPr>
            <a:spLocks noGrp="1"/>
          </p:cNvSpPr>
          <p:nvPr>
            <p:ph idx="1"/>
          </p:nvPr>
        </p:nvSpPr>
        <p:spPr/>
        <p:txBody>
          <a:bodyPr/>
          <a:lstStyle/>
          <a:p>
            <a:r>
              <a:rPr lang="en-US" dirty="0"/>
              <a:t>Play one of the UIL Music Memory selections for your grade level. Focus on the timbre (the tone color) and texture (the overall quality of the sound).</a:t>
            </a:r>
          </a:p>
          <a:p>
            <a:pPr lvl="1">
              <a:buFontTx/>
              <a:buChar char="-"/>
            </a:pPr>
            <a:r>
              <a:rPr lang="en-US" dirty="0"/>
              <a:t>What instrument families perform?</a:t>
            </a:r>
          </a:p>
          <a:p>
            <a:pPr lvl="1">
              <a:buFontTx/>
              <a:buChar char="-"/>
            </a:pPr>
            <a:r>
              <a:rPr lang="en-US" dirty="0"/>
              <a:t>Are there voices?</a:t>
            </a:r>
          </a:p>
          <a:p>
            <a:pPr lvl="1">
              <a:buFontTx/>
              <a:buChar char="-"/>
            </a:pPr>
            <a:r>
              <a:rPr lang="en-US" dirty="0"/>
              <a:t>Do you hear one or two instruments or voices, or a larger group of instruments, voices, or both? </a:t>
            </a:r>
          </a:p>
          <a:p>
            <a:pPr lvl="1">
              <a:buFontTx/>
              <a:buChar char="-"/>
            </a:pPr>
            <a:r>
              <a:rPr lang="en-US" dirty="0"/>
              <a:t>Do you hear a solo instrument or voice?</a:t>
            </a:r>
          </a:p>
          <a:p>
            <a:pPr lvl="1">
              <a:buFontTx/>
              <a:buChar char="-"/>
            </a:pPr>
            <a:r>
              <a:rPr lang="en-US" dirty="0"/>
              <a:t>Is the texture thin (single melody) or thick (many layers of sound)?</a:t>
            </a:r>
          </a:p>
          <a:p>
            <a:pPr lvl="1">
              <a:buFontTx/>
              <a:buChar char="-"/>
            </a:pPr>
            <a:r>
              <a:rPr lang="en-US" dirty="0"/>
              <a:t>Do the timbre and texture stay the same throughout the selection, or are there changes?</a:t>
            </a:r>
          </a:p>
          <a:p>
            <a:endParaRPr lang="en-US" dirty="0"/>
          </a:p>
          <a:p>
            <a:endParaRPr lang="en-US" dirty="0"/>
          </a:p>
        </p:txBody>
      </p:sp>
      <p:pic>
        <p:nvPicPr>
          <p:cNvPr id="4" name="Picture 3">
            <a:extLst>
              <a:ext uri="{FF2B5EF4-FFF2-40B4-BE49-F238E27FC236}">
                <a16:creationId xmlns:a16="http://schemas.microsoft.com/office/drawing/2014/main" id="{5E6891FF-85C8-42A5-A5AE-97B4AC597976}"/>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9599350" y="182380"/>
            <a:ext cx="2004076" cy="1425566"/>
          </a:xfrm>
          <a:prstGeom prst="rect">
            <a:avLst/>
          </a:prstGeom>
        </p:spPr>
      </p:pic>
    </p:spTree>
    <p:extLst>
      <p:ext uri="{BB962C8B-B14F-4D97-AF65-F5344CB8AC3E}">
        <p14:creationId xmlns:p14="http://schemas.microsoft.com/office/powerpoint/2010/main" val="29619703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95CA8-F4A2-48F5-80DD-8A09A6956034}"/>
              </a:ext>
            </a:extLst>
          </p:cNvPr>
          <p:cNvSpPr>
            <a:spLocks noGrp="1"/>
          </p:cNvSpPr>
          <p:nvPr>
            <p:ph type="title"/>
          </p:nvPr>
        </p:nvSpPr>
        <p:spPr/>
        <p:txBody>
          <a:bodyPr/>
          <a:lstStyle/>
          <a:p>
            <a:r>
              <a:rPr lang="en-US" dirty="0"/>
              <a:t>Mood</a:t>
            </a:r>
          </a:p>
        </p:txBody>
      </p:sp>
      <p:sp>
        <p:nvSpPr>
          <p:cNvPr id="3" name="Content Placeholder 2">
            <a:extLst>
              <a:ext uri="{FF2B5EF4-FFF2-40B4-BE49-F238E27FC236}">
                <a16:creationId xmlns:a16="http://schemas.microsoft.com/office/drawing/2014/main" id="{5C231A40-3EEC-4BED-9569-1D9310AEB8A9}"/>
              </a:ext>
            </a:extLst>
          </p:cNvPr>
          <p:cNvSpPr>
            <a:spLocks noGrp="1"/>
          </p:cNvSpPr>
          <p:nvPr>
            <p:ph idx="1"/>
          </p:nvPr>
        </p:nvSpPr>
        <p:spPr/>
        <p:txBody>
          <a:bodyPr/>
          <a:lstStyle/>
          <a:p>
            <a:r>
              <a:rPr lang="en-US" dirty="0"/>
              <a:t>Play one of the UIL Music Memory selections for your grade level. Focus on the mood (the way the music makes you feel).</a:t>
            </a:r>
          </a:p>
          <a:p>
            <a:pPr lvl="1">
              <a:buFontTx/>
              <a:buChar char="-"/>
            </a:pPr>
            <a:r>
              <a:rPr lang="en-US" dirty="0"/>
              <a:t>How does the music make you feel?</a:t>
            </a:r>
          </a:p>
          <a:p>
            <a:pPr lvl="1">
              <a:buFontTx/>
              <a:buChar char="-"/>
            </a:pPr>
            <a:r>
              <a:rPr lang="en-US" dirty="0"/>
              <a:t>Does the music make you feel happy or sad, calm or agitated or excited, frightened or angry?</a:t>
            </a:r>
          </a:p>
          <a:p>
            <a:pPr lvl="1">
              <a:buFontTx/>
              <a:buChar char="-"/>
            </a:pPr>
            <a:r>
              <a:rPr lang="en-US" dirty="0"/>
              <a:t>Does the mood stay the same throughout the selection or does it change?</a:t>
            </a:r>
          </a:p>
          <a:p>
            <a:pPr lvl="1">
              <a:buFontTx/>
              <a:buChar char="-"/>
            </a:pPr>
            <a:r>
              <a:rPr lang="en-US" dirty="0"/>
              <a:t>Is the mood of the selection pleasing to you? </a:t>
            </a:r>
          </a:p>
          <a:p>
            <a:pPr marL="0" indent="0">
              <a:buNone/>
            </a:pPr>
            <a:endParaRPr lang="en-US" dirty="0"/>
          </a:p>
          <a:p>
            <a:endParaRPr lang="en-US" dirty="0"/>
          </a:p>
        </p:txBody>
      </p:sp>
      <p:pic>
        <p:nvPicPr>
          <p:cNvPr id="4" name="Picture 3">
            <a:extLst>
              <a:ext uri="{FF2B5EF4-FFF2-40B4-BE49-F238E27FC236}">
                <a16:creationId xmlns:a16="http://schemas.microsoft.com/office/drawing/2014/main" id="{7C15A7D6-38BB-4723-B5E3-FD51DBC7AA01}"/>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9599350" y="182380"/>
            <a:ext cx="2004076" cy="1425566"/>
          </a:xfrm>
          <a:prstGeom prst="rect">
            <a:avLst/>
          </a:prstGeom>
        </p:spPr>
      </p:pic>
    </p:spTree>
    <p:extLst>
      <p:ext uri="{BB962C8B-B14F-4D97-AF65-F5344CB8AC3E}">
        <p14:creationId xmlns:p14="http://schemas.microsoft.com/office/powerpoint/2010/main" val="21837868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E652716-7A2D-C80D-6B3F-78C16C0EC7D5}"/>
              </a:ext>
            </a:extLst>
          </p:cNvPr>
          <p:cNvPicPr>
            <a:picLocks noChangeAspect="1"/>
          </p:cNvPicPr>
          <p:nvPr/>
        </p:nvPicPr>
        <p:blipFill rotWithShape="1">
          <a:blip r:embed="rId2"/>
          <a:srcRect l="21451" t="16225" r="20572" b="11003"/>
          <a:stretch/>
        </p:blipFill>
        <p:spPr>
          <a:xfrm>
            <a:off x="1425506" y="110167"/>
            <a:ext cx="9370052" cy="6615629"/>
          </a:xfrm>
          <a:prstGeom prst="rect">
            <a:avLst/>
          </a:prstGeom>
        </p:spPr>
      </p:pic>
    </p:spTree>
    <p:extLst>
      <p:ext uri="{BB962C8B-B14F-4D97-AF65-F5344CB8AC3E}">
        <p14:creationId xmlns:p14="http://schemas.microsoft.com/office/powerpoint/2010/main" val="41481986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769979-D07F-4CB8-96AD-9E858720AF81}"/>
              </a:ext>
            </a:extLst>
          </p:cNvPr>
          <p:cNvSpPr>
            <a:spLocks noGrp="1"/>
          </p:cNvSpPr>
          <p:nvPr>
            <p:ph type="title"/>
          </p:nvPr>
        </p:nvSpPr>
        <p:spPr/>
        <p:txBody>
          <a:bodyPr/>
          <a:lstStyle/>
          <a:p>
            <a:r>
              <a:rPr lang="en-US" dirty="0"/>
              <a:t>Spotify Audio</a:t>
            </a:r>
          </a:p>
        </p:txBody>
      </p:sp>
      <p:sp>
        <p:nvSpPr>
          <p:cNvPr id="3" name="Content Placeholder 2">
            <a:extLst>
              <a:ext uri="{FF2B5EF4-FFF2-40B4-BE49-F238E27FC236}">
                <a16:creationId xmlns:a16="http://schemas.microsoft.com/office/drawing/2014/main" id="{3F292761-6BC4-4A8E-8404-62BD8262A9F8}"/>
              </a:ext>
            </a:extLst>
          </p:cNvPr>
          <p:cNvSpPr>
            <a:spLocks noGrp="1"/>
          </p:cNvSpPr>
          <p:nvPr>
            <p:ph idx="1"/>
          </p:nvPr>
        </p:nvSpPr>
        <p:spPr/>
        <p:txBody>
          <a:bodyPr>
            <a:normAutofit fontScale="85000" lnSpcReduction="20000"/>
          </a:bodyPr>
          <a:lstStyle/>
          <a:p>
            <a:pPr marL="0" marR="228600" indent="0">
              <a:lnSpc>
                <a:spcPct val="115000"/>
              </a:lnSpc>
              <a:spcBef>
                <a:spcPts val="0"/>
              </a:spcBef>
              <a:spcAft>
                <a:spcPts val="1000"/>
              </a:spcAft>
              <a:buNone/>
            </a:pPr>
            <a:r>
              <a:rPr lang="en-US" sz="18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UIL has created a playlist available on </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Spotify where users can listen to the selections for free: </a:t>
            </a:r>
            <a:r>
              <a:rPr lang="en-US" sz="1800" u="sng" dirty="0">
                <a:solidFill>
                  <a:srgbClr val="0000FF"/>
                </a:solidFill>
                <a:effectLst/>
                <a:latin typeface="Calibri" panose="020F0502020204030204" pitchFamily="34" charset="0"/>
                <a:ea typeface="Times New Roman" panose="02020603050405020304" pitchFamily="18" charset="0"/>
                <a:cs typeface="Times New Roman" panose="02020603050405020304" pitchFamily="18" charset="0"/>
                <a:hlinkClick r:id="rId2"/>
              </a:rPr>
              <a:t>https://open.spotify.com/playlist/6Qg5oNlAA5AnZpEt25COzr?si=c24bf87a49334278</a:t>
            </a:r>
            <a:r>
              <a:rPr lang="en-US" sz="1800" dirty="0">
                <a:effectLst/>
                <a:latin typeface="Calibri" panose="020F0502020204030204" pitchFamily="34" charset="0"/>
                <a:ea typeface="MS Mincho" panose="02020609040205080304" pitchFamily="49" charset="-128"/>
                <a:cs typeface="Times New Roman" panose="02020603050405020304" pitchFamily="18" charset="0"/>
              </a:rPr>
              <a:t>. </a:t>
            </a:r>
            <a:r>
              <a:rPr lang="en-US" sz="18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The QR code below links to the 2024-202</a:t>
            </a:r>
            <a:r>
              <a:rPr lang="en-US" sz="18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5</a:t>
            </a:r>
            <a:r>
              <a:rPr lang="en-US" sz="18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UIL Music Memory playlist.</a:t>
            </a:r>
            <a:endParaRPr lang="en-US" sz="1800" dirty="0">
              <a:effectLst/>
              <a:latin typeface="Calibri" panose="020F0502020204030204" pitchFamily="34" charset="0"/>
              <a:ea typeface="MS Mincho" panose="02020609040205080304" pitchFamily="49" charset="-128"/>
              <a:cs typeface="Times New Roman" panose="02020603050405020304" pitchFamily="18" charset="0"/>
            </a:endParaRPr>
          </a:p>
          <a:p>
            <a:pPr marL="0" marR="228600" indent="0">
              <a:lnSpc>
                <a:spcPct val="115000"/>
              </a:lnSpc>
              <a:spcBef>
                <a:spcPts val="0"/>
              </a:spcBef>
              <a:spcAft>
                <a:spcPts val="1000"/>
              </a:spcAft>
              <a:buNone/>
            </a:pPr>
            <a:r>
              <a:rPr lang="en-US" sz="18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MS Mincho" panose="02020609040205080304" pitchFamily="49" charset="-128"/>
              <a:cs typeface="Times New Roman" panose="02020603050405020304" pitchFamily="18" charset="0"/>
            </a:endParaRPr>
          </a:p>
          <a:p>
            <a:pPr marL="0" marR="228600" indent="0">
              <a:lnSpc>
                <a:spcPct val="115000"/>
              </a:lnSpc>
              <a:spcBef>
                <a:spcPts val="0"/>
              </a:spcBef>
              <a:spcAft>
                <a:spcPts val="1000"/>
              </a:spcAft>
              <a:buNone/>
            </a:pPr>
            <a:r>
              <a:rPr lang="en-US" sz="18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MS Mincho" panose="02020609040205080304" pitchFamily="49" charset="-128"/>
              <a:cs typeface="Times New Roman" panose="02020603050405020304" pitchFamily="18" charset="0"/>
            </a:endParaRPr>
          </a:p>
          <a:p>
            <a:pPr marL="0" marR="228600" indent="0">
              <a:lnSpc>
                <a:spcPct val="115000"/>
              </a:lnSpc>
              <a:spcBef>
                <a:spcPts val="0"/>
              </a:spcBef>
              <a:spcAft>
                <a:spcPts val="1000"/>
              </a:spcAft>
              <a:buNone/>
            </a:pPr>
            <a:r>
              <a:rPr lang="en-US" sz="18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MS Mincho" panose="02020609040205080304" pitchFamily="49" charset="-128"/>
              <a:cs typeface="Times New Roman" panose="02020603050405020304" pitchFamily="18" charset="0"/>
            </a:endParaRPr>
          </a:p>
          <a:p>
            <a:pPr marL="0" marR="228600" indent="0">
              <a:lnSpc>
                <a:spcPct val="115000"/>
              </a:lnSpc>
              <a:spcBef>
                <a:spcPts val="0"/>
              </a:spcBef>
              <a:spcAft>
                <a:spcPts val="1000"/>
              </a:spcAft>
              <a:buNone/>
            </a:pPr>
            <a:br>
              <a:rPr lang="en-US" sz="18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b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You will need to set up a Spotify account in order to access the music. Spotify currently offers a free subscription model that includes advertising, or paid subscription options that are ad-free and have additional features. There are also Spotify apps available for multiple platforms and devices.</a:t>
            </a:r>
            <a:endParaRPr lang="en-US" sz="1800" dirty="0">
              <a:effectLst/>
              <a:latin typeface="Calibri" panose="020F0502020204030204" pitchFamily="34" charset="0"/>
              <a:ea typeface="MS Mincho" panose="02020609040205080304" pitchFamily="49" charset="-128"/>
              <a:cs typeface="Times New Roman" panose="02020603050405020304" pitchFamily="18" charset="0"/>
            </a:endParaRPr>
          </a:p>
          <a:p>
            <a:pPr marL="0" marR="228600" indent="0">
              <a:lnSpc>
                <a:spcPct val="115000"/>
              </a:lnSpc>
              <a:spcBef>
                <a:spcPts val="1000"/>
              </a:spcBef>
              <a:spcAft>
                <a:spcPts val="0"/>
              </a:spcAft>
              <a:buNone/>
            </a:pPr>
            <a:r>
              <a:rPr lang="en-US" sz="1800" b="1" dirty="0">
                <a:solidFill>
                  <a:srgbClr val="243F60"/>
                </a:solidFill>
                <a:effectLst/>
                <a:latin typeface="Calibri" panose="020F0502020204030204" pitchFamily="34" charset="0"/>
                <a:ea typeface="Times New Roman" panose="02020603050405020304" pitchFamily="18" charset="0"/>
                <a:cs typeface="Times New Roman" panose="02020603050405020304" pitchFamily="18" charset="0"/>
              </a:rPr>
              <a:t>A Note on Streaming Services</a:t>
            </a:r>
            <a:endParaRPr lang="en-US" sz="1800" b="1" dirty="0">
              <a:solidFill>
                <a:srgbClr val="243F60"/>
              </a:solidFill>
              <a:effectLst/>
              <a:latin typeface="Cambria" panose="02040503050406030204" pitchFamily="18" charset="0"/>
              <a:ea typeface="MS Gothic" panose="020B0609070205080204" pitchFamily="49" charset="-128"/>
              <a:cs typeface="Times New Roman" panose="02020603050405020304" pitchFamily="18" charset="0"/>
            </a:endParaRPr>
          </a:p>
          <a:p>
            <a:pPr marL="0" marR="228600" indent="0">
              <a:lnSpc>
                <a:spcPct val="115000"/>
              </a:lnSpc>
              <a:spcBef>
                <a:spcPts val="0"/>
              </a:spcBef>
              <a:spcAft>
                <a:spcPts val="1000"/>
              </a:spcAft>
              <a:buNone/>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Streaming services are subscription-based, meaning you have access to their whole catalog as long as you are a subscriber, but lose access if your subscription expires. It is not possible to burn CDs with music accessed through the free streaming services. In order for students to be able to listen to music at home through a streaming service, they will need to have access to </a:t>
            </a:r>
            <a:r>
              <a:rPr lang="en-US" sz="1800" dirty="0">
                <a:latin typeface="Calibri" panose="020F0502020204030204" pitchFamily="34" charset="0"/>
                <a:ea typeface="Times New Roman" panose="02020603050405020304" pitchFamily="18" charset="0"/>
                <a:cs typeface="Times New Roman" panose="02020603050405020304" pitchFamily="18" charset="0"/>
              </a:rPr>
              <a:t>an account. Keep in mind that there are minimum age requirements for setting up accounts, so parental assistance would be necessary.</a:t>
            </a:r>
            <a:endParaRPr lang="en-US" dirty="0"/>
          </a:p>
        </p:txBody>
      </p:sp>
      <p:pic>
        <p:nvPicPr>
          <p:cNvPr id="5" name="Picture 4">
            <a:extLst>
              <a:ext uri="{FF2B5EF4-FFF2-40B4-BE49-F238E27FC236}">
                <a16:creationId xmlns:a16="http://schemas.microsoft.com/office/drawing/2014/main" id="{264A65D9-976A-43F1-893B-F72A14B44FA6}"/>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9599350" y="182380"/>
            <a:ext cx="2004076" cy="1425566"/>
          </a:xfrm>
          <a:prstGeom prst="rect">
            <a:avLst/>
          </a:prstGeom>
        </p:spPr>
      </p:pic>
      <p:pic>
        <p:nvPicPr>
          <p:cNvPr id="4" name="Picture 3">
            <a:extLst>
              <a:ext uri="{FF2B5EF4-FFF2-40B4-BE49-F238E27FC236}">
                <a16:creationId xmlns:a16="http://schemas.microsoft.com/office/drawing/2014/main" id="{4DD56049-3044-3A70-B5D4-CC92625DB3CB}"/>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238344" y="2450159"/>
            <a:ext cx="1296670" cy="1296670"/>
          </a:xfrm>
          <a:prstGeom prst="rect">
            <a:avLst/>
          </a:prstGeom>
          <a:noFill/>
          <a:ln>
            <a:noFill/>
          </a:ln>
        </p:spPr>
      </p:pic>
    </p:spTree>
    <p:extLst>
      <p:ext uri="{BB962C8B-B14F-4D97-AF65-F5344CB8AC3E}">
        <p14:creationId xmlns:p14="http://schemas.microsoft.com/office/powerpoint/2010/main" val="23831879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95CA8-F4A2-48F5-80DD-8A09A6956034}"/>
              </a:ext>
            </a:extLst>
          </p:cNvPr>
          <p:cNvSpPr>
            <a:spLocks noGrp="1"/>
          </p:cNvSpPr>
          <p:nvPr>
            <p:ph type="title"/>
          </p:nvPr>
        </p:nvSpPr>
        <p:spPr/>
        <p:txBody>
          <a:bodyPr/>
          <a:lstStyle/>
          <a:p>
            <a:r>
              <a:rPr lang="en-US" dirty="0"/>
              <a:t>Rhythm</a:t>
            </a:r>
          </a:p>
        </p:txBody>
      </p:sp>
      <p:sp>
        <p:nvSpPr>
          <p:cNvPr id="3" name="Content Placeholder 2">
            <a:extLst>
              <a:ext uri="{FF2B5EF4-FFF2-40B4-BE49-F238E27FC236}">
                <a16:creationId xmlns:a16="http://schemas.microsoft.com/office/drawing/2014/main" id="{5C231A40-3EEC-4BED-9569-1D9310AEB8A9}"/>
              </a:ext>
            </a:extLst>
          </p:cNvPr>
          <p:cNvSpPr>
            <a:spLocks noGrp="1"/>
          </p:cNvSpPr>
          <p:nvPr>
            <p:ph idx="1"/>
          </p:nvPr>
        </p:nvSpPr>
        <p:spPr/>
        <p:txBody>
          <a:bodyPr/>
          <a:lstStyle/>
          <a:p>
            <a:r>
              <a:rPr lang="en-US" dirty="0"/>
              <a:t>Play one of the UIL Music Memory selections for your grade level. Focus on the rhythm (the pattern of long and short sounds and silences).</a:t>
            </a:r>
          </a:p>
          <a:p>
            <a:pPr lvl="1">
              <a:buFontTx/>
              <a:buChar char="-"/>
            </a:pPr>
            <a:r>
              <a:rPr lang="en-US" dirty="0"/>
              <a:t>Is there constant sound, or are there some pauses (silences)?</a:t>
            </a:r>
          </a:p>
          <a:p>
            <a:pPr lvl="1">
              <a:buFontTx/>
              <a:buChar char="-"/>
            </a:pPr>
            <a:r>
              <a:rPr lang="en-US" dirty="0"/>
              <a:t>Is the rhythm mostly made up of long or short sounds? </a:t>
            </a:r>
          </a:p>
          <a:p>
            <a:pPr lvl="1">
              <a:buFontTx/>
              <a:buChar char="-"/>
            </a:pPr>
            <a:r>
              <a:rPr lang="en-US" dirty="0"/>
              <a:t>Is the rhythm even and smooth or jerky?</a:t>
            </a:r>
          </a:p>
          <a:p>
            <a:pPr lvl="1">
              <a:buFontTx/>
              <a:buChar char="-"/>
            </a:pPr>
            <a:r>
              <a:rPr lang="en-US" dirty="0"/>
              <a:t>Does the rhythm stay the same throughout the piece, or does it change?</a:t>
            </a:r>
          </a:p>
          <a:p>
            <a:endParaRPr lang="en-US" dirty="0"/>
          </a:p>
          <a:p>
            <a:endParaRPr lang="en-US" dirty="0"/>
          </a:p>
        </p:txBody>
      </p:sp>
      <p:pic>
        <p:nvPicPr>
          <p:cNvPr id="4" name="Picture 3">
            <a:extLst>
              <a:ext uri="{FF2B5EF4-FFF2-40B4-BE49-F238E27FC236}">
                <a16:creationId xmlns:a16="http://schemas.microsoft.com/office/drawing/2014/main" id="{9DE0150C-BB2D-44B6-B251-82DC70E41167}"/>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9599350" y="182380"/>
            <a:ext cx="2004076" cy="1425566"/>
          </a:xfrm>
          <a:prstGeom prst="rect">
            <a:avLst/>
          </a:prstGeom>
        </p:spPr>
      </p:pic>
    </p:spTree>
    <p:extLst>
      <p:ext uri="{BB962C8B-B14F-4D97-AF65-F5344CB8AC3E}">
        <p14:creationId xmlns:p14="http://schemas.microsoft.com/office/powerpoint/2010/main" val="17288370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95CA8-F4A2-48F5-80DD-8A09A6956034}"/>
              </a:ext>
            </a:extLst>
          </p:cNvPr>
          <p:cNvSpPr>
            <a:spLocks noGrp="1"/>
          </p:cNvSpPr>
          <p:nvPr>
            <p:ph type="title"/>
          </p:nvPr>
        </p:nvSpPr>
        <p:spPr/>
        <p:txBody>
          <a:bodyPr/>
          <a:lstStyle/>
          <a:p>
            <a:r>
              <a:rPr lang="en-US" dirty="0"/>
              <a:t>Melody</a:t>
            </a:r>
          </a:p>
        </p:txBody>
      </p:sp>
      <p:sp>
        <p:nvSpPr>
          <p:cNvPr id="3" name="Content Placeholder 2">
            <a:extLst>
              <a:ext uri="{FF2B5EF4-FFF2-40B4-BE49-F238E27FC236}">
                <a16:creationId xmlns:a16="http://schemas.microsoft.com/office/drawing/2014/main" id="{5C231A40-3EEC-4BED-9569-1D9310AEB8A9}"/>
              </a:ext>
            </a:extLst>
          </p:cNvPr>
          <p:cNvSpPr>
            <a:spLocks noGrp="1"/>
          </p:cNvSpPr>
          <p:nvPr>
            <p:ph idx="1"/>
          </p:nvPr>
        </p:nvSpPr>
        <p:spPr/>
        <p:txBody>
          <a:bodyPr/>
          <a:lstStyle/>
          <a:p>
            <a:r>
              <a:rPr lang="en-US" dirty="0"/>
              <a:t>Play one of the UIL Music Memory selections for your grade level. Focus on the melody (the pattern of long and short sounds and silences).</a:t>
            </a:r>
          </a:p>
          <a:p>
            <a:pPr lvl="1">
              <a:buFontTx/>
              <a:buChar char="-"/>
            </a:pPr>
            <a:r>
              <a:rPr lang="en-US" dirty="0"/>
              <a:t>Describe the melodic contour of the main melody?</a:t>
            </a:r>
          </a:p>
          <a:p>
            <a:pPr lvl="1">
              <a:buFontTx/>
              <a:buChar char="-"/>
            </a:pPr>
            <a:r>
              <a:rPr lang="en-US" dirty="0"/>
              <a:t>Does the melody move mostly by step, skip, leap, or repeated notes?</a:t>
            </a:r>
          </a:p>
          <a:p>
            <a:pPr lvl="1">
              <a:buFontTx/>
              <a:buChar char="-"/>
            </a:pPr>
            <a:r>
              <a:rPr lang="en-US" dirty="0"/>
              <a:t>Is the melody mostly smooth </a:t>
            </a:r>
            <a:r>
              <a:rPr lang="en-US" i="1" dirty="0"/>
              <a:t>(legato) </a:t>
            </a:r>
            <a:r>
              <a:rPr lang="en-US" dirty="0"/>
              <a:t>or are the notes short and separated </a:t>
            </a:r>
            <a:r>
              <a:rPr lang="en-US" i="1" dirty="0"/>
              <a:t>(staccato)?</a:t>
            </a:r>
            <a:r>
              <a:rPr lang="en-US" dirty="0"/>
              <a:t> </a:t>
            </a:r>
          </a:p>
          <a:p>
            <a:pPr lvl="1">
              <a:buFontTx/>
              <a:buChar char="-"/>
            </a:pPr>
            <a:r>
              <a:rPr lang="en-US" dirty="0"/>
              <a:t>Is the main melody singable?</a:t>
            </a:r>
          </a:p>
          <a:p>
            <a:endParaRPr lang="en-US" dirty="0"/>
          </a:p>
          <a:p>
            <a:endParaRPr lang="en-US" dirty="0"/>
          </a:p>
        </p:txBody>
      </p:sp>
      <p:pic>
        <p:nvPicPr>
          <p:cNvPr id="4" name="Picture 3">
            <a:extLst>
              <a:ext uri="{FF2B5EF4-FFF2-40B4-BE49-F238E27FC236}">
                <a16:creationId xmlns:a16="http://schemas.microsoft.com/office/drawing/2014/main" id="{1E4CC6AF-0570-4458-A2A7-451646964F14}"/>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9599350" y="182380"/>
            <a:ext cx="2004076" cy="1425566"/>
          </a:xfrm>
          <a:prstGeom prst="rect">
            <a:avLst/>
          </a:prstGeom>
        </p:spPr>
      </p:pic>
    </p:spTree>
    <p:extLst>
      <p:ext uri="{BB962C8B-B14F-4D97-AF65-F5344CB8AC3E}">
        <p14:creationId xmlns:p14="http://schemas.microsoft.com/office/powerpoint/2010/main" val="28562800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95CA8-F4A2-48F5-80DD-8A09A6956034}"/>
              </a:ext>
            </a:extLst>
          </p:cNvPr>
          <p:cNvSpPr>
            <a:spLocks noGrp="1"/>
          </p:cNvSpPr>
          <p:nvPr>
            <p:ph type="title"/>
          </p:nvPr>
        </p:nvSpPr>
        <p:spPr/>
        <p:txBody>
          <a:bodyPr/>
          <a:lstStyle/>
          <a:p>
            <a:r>
              <a:rPr lang="en-US" dirty="0"/>
              <a:t>Harmony</a:t>
            </a:r>
          </a:p>
        </p:txBody>
      </p:sp>
      <p:sp>
        <p:nvSpPr>
          <p:cNvPr id="3" name="Content Placeholder 2">
            <a:extLst>
              <a:ext uri="{FF2B5EF4-FFF2-40B4-BE49-F238E27FC236}">
                <a16:creationId xmlns:a16="http://schemas.microsoft.com/office/drawing/2014/main" id="{5C231A40-3EEC-4BED-9569-1D9310AEB8A9}"/>
              </a:ext>
            </a:extLst>
          </p:cNvPr>
          <p:cNvSpPr>
            <a:spLocks noGrp="1"/>
          </p:cNvSpPr>
          <p:nvPr>
            <p:ph idx="1"/>
          </p:nvPr>
        </p:nvSpPr>
        <p:spPr/>
        <p:txBody>
          <a:bodyPr/>
          <a:lstStyle/>
          <a:p>
            <a:r>
              <a:rPr lang="en-US" dirty="0"/>
              <a:t>Play one of the UIL Music Memory selections for your grade level. Focus on the harmony (the sound of two or more notes heard at the same time).</a:t>
            </a:r>
          </a:p>
          <a:p>
            <a:pPr lvl="1">
              <a:buFontTx/>
              <a:buChar char="-"/>
            </a:pPr>
            <a:r>
              <a:rPr lang="en-US" dirty="0"/>
              <a:t>Is the harmony mostly consonant (pleasing, stable) or dissonant (tense, clashing)?</a:t>
            </a:r>
          </a:p>
          <a:p>
            <a:pPr lvl="1">
              <a:buFontTx/>
              <a:buChar char="-"/>
            </a:pPr>
            <a:r>
              <a:rPr lang="en-US" dirty="0"/>
              <a:t>Is the harmony natural (what you would expect as normal)? </a:t>
            </a:r>
          </a:p>
          <a:p>
            <a:pPr lvl="1">
              <a:buFontTx/>
              <a:buChar char="-"/>
            </a:pPr>
            <a:r>
              <a:rPr lang="en-US" dirty="0"/>
              <a:t>Is the harmony pleasing to you?</a:t>
            </a:r>
          </a:p>
          <a:p>
            <a:endParaRPr lang="en-US" dirty="0"/>
          </a:p>
          <a:p>
            <a:endParaRPr lang="en-US" dirty="0"/>
          </a:p>
        </p:txBody>
      </p:sp>
      <p:pic>
        <p:nvPicPr>
          <p:cNvPr id="4" name="Picture 3">
            <a:extLst>
              <a:ext uri="{FF2B5EF4-FFF2-40B4-BE49-F238E27FC236}">
                <a16:creationId xmlns:a16="http://schemas.microsoft.com/office/drawing/2014/main" id="{B5A0E92A-3926-466A-BD35-EA21CB10C9F8}"/>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9599350" y="182380"/>
            <a:ext cx="2004076" cy="1425566"/>
          </a:xfrm>
          <a:prstGeom prst="rect">
            <a:avLst/>
          </a:prstGeom>
        </p:spPr>
      </p:pic>
    </p:spTree>
    <p:extLst>
      <p:ext uri="{BB962C8B-B14F-4D97-AF65-F5344CB8AC3E}">
        <p14:creationId xmlns:p14="http://schemas.microsoft.com/office/powerpoint/2010/main" val="21175720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95CA8-F4A2-48F5-80DD-8A09A6956034}"/>
              </a:ext>
            </a:extLst>
          </p:cNvPr>
          <p:cNvSpPr>
            <a:spLocks noGrp="1"/>
          </p:cNvSpPr>
          <p:nvPr>
            <p:ph type="title"/>
          </p:nvPr>
        </p:nvSpPr>
        <p:spPr/>
        <p:txBody>
          <a:bodyPr/>
          <a:lstStyle/>
          <a:p>
            <a:r>
              <a:rPr lang="en-US" dirty="0"/>
              <a:t>Tempo</a:t>
            </a:r>
          </a:p>
        </p:txBody>
      </p:sp>
      <p:sp>
        <p:nvSpPr>
          <p:cNvPr id="3" name="Content Placeholder 2">
            <a:extLst>
              <a:ext uri="{FF2B5EF4-FFF2-40B4-BE49-F238E27FC236}">
                <a16:creationId xmlns:a16="http://schemas.microsoft.com/office/drawing/2014/main" id="{5C231A40-3EEC-4BED-9569-1D9310AEB8A9}"/>
              </a:ext>
            </a:extLst>
          </p:cNvPr>
          <p:cNvSpPr>
            <a:spLocks noGrp="1"/>
          </p:cNvSpPr>
          <p:nvPr>
            <p:ph idx="1"/>
          </p:nvPr>
        </p:nvSpPr>
        <p:spPr/>
        <p:txBody>
          <a:bodyPr/>
          <a:lstStyle/>
          <a:p>
            <a:r>
              <a:rPr lang="en-US" dirty="0"/>
              <a:t>Play one of the UIL Music Memory selections for your grade level. Focus on the tempo (the speed of the beat).</a:t>
            </a:r>
          </a:p>
          <a:p>
            <a:pPr lvl="1">
              <a:buFontTx/>
              <a:buChar char="-"/>
            </a:pPr>
            <a:r>
              <a:rPr lang="en-US" dirty="0"/>
              <a:t>Is the tempo mostly fast, slow, or moderate?</a:t>
            </a:r>
          </a:p>
          <a:p>
            <a:pPr lvl="1">
              <a:buFontTx/>
              <a:buChar char="-"/>
            </a:pPr>
            <a:r>
              <a:rPr lang="en-US" dirty="0"/>
              <a:t>Is the tempo constantly the same, or does it sometimes slow down or speed up?</a:t>
            </a:r>
          </a:p>
          <a:p>
            <a:pPr lvl="1">
              <a:buFontTx/>
              <a:buChar char="-"/>
            </a:pPr>
            <a:r>
              <a:rPr lang="en-US" dirty="0"/>
              <a:t>If the tempo changes, is the change gradual or sudden? </a:t>
            </a:r>
          </a:p>
          <a:p>
            <a:endParaRPr lang="en-US" dirty="0"/>
          </a:p>
          <a:p>
            <a:endParaRPr lang="en-US" dirty="0"/>
          </a:p>
        </p:txBody>
      </p:sp>
      <p:pic>
        <p:nvPicPr>
          <p:cNvPr id="4" name="Picture 3">
            <a:extLst>
              <a:ext uri="{FF2B5EF4-FFF2-40B4-BE49-F238E27FC236}">
                <a16:creationId xmlns:a16="http://schemas.microsoft.com/office/drawing/2014/main" id="{FEBCA56B-0CEF-4EC6-AA9A-D052CEBA8D8E}"/>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9599350" y="182380"/>
            <a:ext cx="2004076" cy="1425566"/>
          </a:xfrm>
          <a:prstGeom prst="rect">
            <a:avLst/>
          </a:prstGeom>
        </p:spPr>
      </p:pic>
    </p:spTree>
    <p:extLst>
      <p:ext uri="{BB962C8B-B14F-4D97-AF65-F5344CB8AC3E}">
        <p14:creationId xmlns:p14="http://schemas.microsoft.com/office/powerpoint/2010/main" val="9346218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95CA8-F4A2-48F5-80DD-8A09A6956034}"/>
              </a:ext>
            </a:extLst>
          </p:cNvPr>
          <p:cNvSpPr>
            <a:spLocks noGrp="1"/>
          </p:cNvSpPr>
          <p:nvPr>
            <p:ph type="title"/>
          </p:nvPr>
        </p:nvSpPr>
        <p:spPr/>
        <p:txBody>
          <a:bodyPr/>
          <a:lstStyle/>
          <a:p>
            <a:r>
              <a:rPr lang="en-US" dirty="0"/>
              <a:t>Dynamics</a:t>
            </a:r>
          </a:p>
        </p:txBody>
      </p:sp>
      <p:sp>
        <p:nvSpPr>
          <p:cNvPr id="3" name="Content Placeholder 2">
            <a:extLst>
              <a:ext uri="{FF2B5EF4-FFF2-40B4-BE49-F238E27FC236}">
                <a16:creationId xmlns:a16="http://schemas.microsoft.com/office/drawing/2014/main" id="{5C231A40-3EEC-4BED-9569-1D9310AEB8A9}"/>
              </a:ext>
            </a:extLst>
          </p:cNvPr>
          <p:cNvSpPr>
            <a:spLocks noGrp="1"/>
          </p:cNvSpPr>
          <p:nvPr>
            <p:ph idx="1"/>
          </p:nvPr>
        </p:nvSpPr>
        <p:spPr/>
        <p:txBody>
          <a:bodyPr/>
          <a:lstStyle/>
          <a:p>
            <a:r>
              <a:rPr lang="en-US" dirty="0"/>
              <a:t>Play one of the UIL Music Memory selections for your grade level. Focus on the dynamics (the volume: loudness and softness of the sound).</a:t>
            </a:r>
          </a:p>
          <a:p>
            <a:pPr lvl="1">
              <a:buFontTx/>
              <a:buChar char="-"/>
            </a:pPr>
            <a:r>
              <a:rPr lang="en-US" dirty="0"/>
              <a:t>Is the volume of the music mostly loud, soft, or medium?</a:t>
            </a:r>
          </a:p>
          <a:p>
            <a:pPr lvl="1">
              <a:buFontTx/>
              <a:buChar char="-"/>
            </a:pPr>
            <a:r>
              <a:rPr lang="en-US" dirty="0"/>
              <a:t>Are there extremes in the volume (very soft or very loud)? </a:t>
            </a:r>
          </a:p>
          <a:p>
            <a:pPr lvl="1">
              <a:buFontTx/>
              <a:buChar char="-"/>
            </a:pPr>
            <a:r>
              <a:rPr lang="en-US" dirty="0"/>
              <a:t>Is the volume constant throughout or does it change?</a:t>
            </a:r>
          </a:p>
          <a:p>
            <a:pPr lvl="1">
              <a:buFontTx/>
              <a:buChar char="-"/>
            </a:pPr>
            <a:r>
              <a:rPr lang="en-US" dirty="0"/>
              <a:t>If the volume changes, are the changes gradual or sudden?</a:t>
            </a:r>
          </a:p>
          <a:p>
            <a:endParaRPr lang="en-US" dirty="0"/>
          </a:p>
          <a:p>
            <a:endParaRPr lang="en-US" dirty="0"/>
          </a:p>
        </p:txBody>
      </p:sp>
      <p:pic>
        <p:nvPicPr>
          <p:cNvPr id="4" name="Picture 3">
            <a:extLst>
              <a:ext uri="{FF2B5EF4-FFF2-40B4-BE49-F238E27FC236}">
                <a16:creationId xmlns:a16="http://schemas.microsoft.com/office/drawing/2014/main" id="{875F8EA4-3F24-42A0-BCC4-F0B980D84CE5}"/>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9599350" y="182380"/>
            <a:ext cx="2004076" cy="1425566"/>
          </a:xfrm>
          <a:prstGeom prst="rect">
            <a:avLst/>
          </a:prstGeom>
        </p:spPr>
      </p:pic>
    </p:spTree>
    <p:extLst>
      <p:ext uri="{BB962C8B-B14F-4D97-AF65-F5344CB8AC3E}">
        <p14:creationId xmlns:p14="http://schemas.microsoft.com/office/powerpoint/2010/main" val="23357349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95CA8-F4A2-48F5-80DD-8A09A6956034}"/>
              </a:ext>
            </a:extLst>
          </p:cNvPr>
          <p:cNvSpPr>
            <a:spLocks noGrp="1"/>
          </p:cNvSpPr>
          <p:nvPr>
            <p:ph type="title"/>
          </p:nvPr>
        </p:nvSpPr>
        <p:spPr/>
        <p:txBody>
          <a:bodyPr/>
          <a:lstStyle/>
          <a:p>
            <a:r>
              <a:rPr lang="en-US" dirty="0"/>
              <a:t>Pitch</a:t>
            </a:r>
          </a:p>
        </p:txBody>
      </p:sp>
      <p:sp>
        <p:nvSpPr>
          <p:cNvPr id="3" name="Content Placeholder 2">
            <a:extLst>
              <a:ext uri="{FF2B5EF4-FFF2-40B4-BE49-F238E27FC236}">
                <a16:creationId xmlns:a16="http://schemas.microsoft.com/office/drawing/2014/main" id="{5C231A40-3EEC-4BED-9569-1D9310AEB8A9}"/>
              </a:ext>
            </a:extLst>
          </p:cNvPr>
          <p:cNvSpPr>
            <a:spLocks noGrp="1"/>
          </p:cNvSpPr>
          <p:nvPr>
            <p:ph idx="1"/>
          </p:nvPr>
        </p:nvSpPr>
        <p:spPr/>
        <p:txBody>
          <a:bodyPr/>
          <a:lstStyle/>
          <a:p>
            <a:r>
              <a:rPr lang="en-US" dirty="0"/>
              <a:t>Play one of the UIL Music Memory selections for your grade level. Focus on the pitch (the highness or lowness of the sound).</a:t>
            </a:r>
          </a:p>
          <a:p>
            <a:pPr lvl="1">
              <a:buFontTx/>
              <a:buChar char="-"/>
            </a:pPr>
            <a:r>
              <a:rPr lang="en-US" dirty="0"/>
              <a:t>Is the pitch mostly high, low, or in the middle range?</a:t>
            </a:r>
          </a:p>
          <a:p>
            <a:pPr lvl="1">
              <a:buFontTx/>
              <a:buChar char="-"/>
            </a:pPr>
            <a:r>
              <a:rPr lang="en-US" dirty="0"/>
              <a:t>Is there a wide or narrow range in the pitch? </a:t>
            </a:r>
          </a:p>
          <a:p>
            <a:pPr lvl="1">
              <a:buFontTx/>
              <a:buChar char="-"/>
            </a:pPr>
            <a:r>
              <a:rPr lang="en-US" dirty="0"/>
              <a:t>Do some of the instruments play especially high sounds or low sounds? Which instruments?</a:t>
            </a:r>
          </a:p>
          <a:p>
            <a:endParaRPr lang="en-US" dirty="0"/>
          </a:p>
          <a:p>
            <a:endParaRPr lang="en-US" dirty="0"/>
          </a:p>
        </p:txBody>
      </p:sp>
      <p:pic>
        <p:nvPicPr>
          <p:cNvPr id="4" name="Picture 3">
            <a:extLst>
              <a:ext uri="{FF2B5EF4-FFF2-40B4-BE49-F238E27FC236}">
                <a16:creationId xmlns:a16="http://schemas.microsoft.com/office/drawing/2014/main" id="{5B135F04-2FC1-4DCD-8BE2-387E45D1EE34}"/>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9599350" y="182380"/>
            <a:ext cx="2004076" cy="1425566"/>
          </a:xfrm>
          <a:prstGeom prst="rect">
            <a:avLst/>
          </a:prstGeom>
        </p:spPr>
      </p:pic>
    </p:spTree>
    <p:extLst>
      <p:ext uri="{BB962C8B-B14F-4D97-AF65-F5344CB8AC3E}">
        <p14:creationId xmlns:p14="http://schemas.microsoft.com/office/powerpoint/2010/main" val="42654167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315</TotalTime>
  <Words>953</Words>
  <Application>Microsoft Office PowerPoint</Application>
  <PresentationFormat>Widescreen</PresentationFormat>
  <Paragraphs>71</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Calibri Light</vt:lpstr>
      <vt:lpstr>Cambria</vt:lpstr>
      <vt:lpstr>Office Theme</vt:lpstr>
      <vt:lpstr>Elements of Music Choice Board</vt:lpstr>
      <vt:lpstr>PowerPoint Presentation</vt:lpstr>
      <vt:lpstr>Spotify Audio</vt:lpstr>
      <vt:lpstr>Rhythm</vt:lpstr>
      <vt:lpstr>Melody</vt:lpstr>
      <vt:lpstr>Harmony</vt:lpstr>
      <vt:lpstr>Tempo</vt:lpstr>
      <vt:lpstr>Dynamics</vt:lpstr>
      <vt:lpstr>Pitch</vt:lpstr>
      <vt:lpstr>Meter</vt:lpstr>
      <vt:lpstr>Timbre/Texture</vt:lpstr>
      <vt:lpstr>Mood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Composer Choice Board</dc:title>
  <dc:creator>Phyllis Thomas</dc:creator>
  <cp:lastModifiedBy>Phyllis Thomas</cp:lastModifiedBy>
  <cp:revision>35</cp:revision>
  <dcterms:created xsi:type="dcterms:W3CDTF">2020-08-13T22:41:44Z</dcterms:created>
  <dcterms:modified xsi:type="dcterms:W3CDTF">2024-08-26T15:04:18Z</dcterms:modified>
</cp:coreProperties>
</file>