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57" r:id="rId4"/>
    <p:sldId id="265" r:id="rId5"/>
    <p:sldId id="264" r:id="rId6"/>
    <p:sldId id="267" r:id="rId7"/>
    <p:sldId id="263" r:id="rId8"/>
    <p:sldId id="262" r:id="rId9"/>
    <p:sldId id="261" r:id="rId10"/>
    <p:sldId id="260" r:id="rId11"/>
    <p:sldId id="269" r:id="rId12"/>
    <p:sldId id="25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636" autoAdjust="0"/>
    <p:restoredTop sz="94660"/>
  </p:normalViewPr>
  <p:slideViewPr>
    <p:cSldViewPr snapToGrid="0">
      <p:cViewPr varScale="1">
        <p:scale>
          <a:sx n="87" d="100"/>
          <a:sy n="87" d="100"/>
        </p:scale>
        <p:origin x="39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070D4-CED0-456C-8209-0B47320A0EA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29F1144-505F-4BFC-87C5-5651B818CC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AE7A0AD-54D8-4EC2-87A7-12C80E0D26A8}"/>
              </a:ext>
            </a:extLst>
          </p:cNvPr>
          <p:cNvSpPr>
            <a:spLocks noGrp="1"/>
          </p:cNvSpPr>
          <p:nvPr>
            <p:ph type="dt" sz="half" idx="10"/>
          </p:nvPr>
        </p:nvSpPr>
        <p:spPr/>
        <p:txBody>
          <a:bodyPr/>
          <a:lstStyle/>
          <a:p>
            <a:fld id="{E3D88187-6483-4AA0-AAF2-E05FD22F98E5}" type="datetimeFigureOut">
              <a:rPr lang="en-US" smtClean="0"/>
              <a:t>8/3/2024</a:t>
            </a:fld>
            <a:endParaRPr lang="en-US"/>
          </a:p>
        </p:txBody>
      </p:sp>
      <p:sp>
        <p:nvSpPr>
          <p:cNvPr id="5" name="Footer Placeholder 4">
            <a:extLst>
              <a:ext uri="{FF2B5EF4-FFF2-40B4-BE49-F238E27FC236}">
                <a16:creationId xmlns:a16="http://schemas.microsoft.com/office/drawing/2014/main" id="{C7EEA577-2E26-4DCB-A2E0-D0558C7C36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D0AC5D-6F72-4A72-81DB-6E43C3F32107}"/>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34410511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ADC19-C4DE-40EB-B8BD-73752A71EB8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07E72C7-6A6B-438D-B8EB-35FCC9A2CD8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A276C4-4C9F-4887-833C-8A43D96A8DD8}"/>
              </a:ext>
            </a:extLst>
          </p:cNvPr>
          <p:cNvSpPr>
            <a:spLocks noGrp="1"/>
          </p:cNvSpPr>
          <p:nvPr>
            <p:ph type="dt" sz="half" idx="10"/>
          </p:nvPr>
        </p:nvSpPr>
        <p:spPr/>
        <p:txBody>
          <a:bodyPr/>
          <a:lstStyle/>
          <a:p>
            <a:fld id="{E3D88187-6483-4AA0-AAF2-E05FD22F98E5}" type="datetimeFigureOut">
              <a:rPr lang="en-US" smtClean="0"/>
              <a:t>8/3/2024</a:t>
            </a:fld>
            <a:endParaRPr lang="en-US"/>
          </a:p>
        </p:txBody>
      </p:sp>
      <p:sp>
        <p:nvSpPr>
          <p:cNvPr id="5" name="Footer Placeholder 4">
            <a:extLst>
              <a:ext uri="{FF2B5EF4-FFF2-40B4-BE49-F238E27FC236}">
                <a16:creationId xmlns:a16="http://schemas.microsoft.com/office/drawing/2014/main" id="{F7ABD21A-7A42-4740-B5DE-1E921BCB35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5D74E2-71A8-422B-B8D6-D073F0A37985}"/>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204882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FD89FA-14DB-494C-B1F0-F885D30B54B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A0A0636-8DFA-418F-9023-27D6595D614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BE838C-4BF9-45D8-B9F3-2E0FC95B48DF}"/>
              </a:ext>
            </a:extLst>
          </p:cNvPr>
          <p:cNvSpPr>
            <a:spLocks noGrp="1"/>
          </p:cNvSpPr>
          <p:nvPr>
            <p:ph type="dt" sz="half" idx="10"/>
          </p:nvPr>
        </p:nvSpPr>
        <p:spPr/>
        <p:txBody>
          <a:bodyPr/>
          <a:lstStyle/>
          <a:p>
            <a:fld id="{E3D88187-6483-4AA0-AAF2-E05FD22F98E5}" type="datetimeFigureOut">
              <a:rPr lang="en-US" smtClean="0"/>
              <a:t>8/3/2024</a:t>
            </a:fld>
            <a:endParaRPr lang="en-US"/>
          </a:p>
        </p:txBody>
      </p:sp>
      <p:sp>
        <p:nvSpPr>
          <p:cNvPr id="5" name="Footer Placeholder 4">
            <a:extLst>
              <a:ext uri="{FF2B5EF4-FFF2-40B4-BE49-F238E27FC236}">
                <a16:creationId xmlns:a16="http://schemas.microsoft.com/office/drawing/2014/main" id="{FCA43999-A99F-46E1-8F74-A0EFCDF3AF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7E9AB9-2942-4CC3-AFDE-5F38C4F932A1}"/>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3912653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8643FA-618E-4052-9805-19C4F14854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7579286-0B0E-4EFA-AB21-5490C0ACBCE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4C4D9D-46DD-49D3-91BE-051A75919345}"/>
              </a:ext>
            </a:extLst>
          </p:cNvPr>
          <p:cNvSpPr>
            <a:spLocks noGrp="1"/>
          </p:cNvSpPr>
          <p:nvPr>
            <p:ph type="dt" sz="half" idx="10"/>
          </p:nvPr>
        </p:nvSpPr>
        <p:spPr/>
        <p:txBody>
          <a:bodyPr/>
          <a:lstStyle/>
          <a:p>
            <a:fld id="{E3D88187-6483-4AA0-AAF2-E05FD22F98E5}" type="datetimeFigureOut">
              <a:rPr lang="en-US" smtClean="0"/>
              <a:t>8/3/2024</a:t>
            </a:fld>
            <a:endParaRPr lang="en-US"/>
          </a:p>
        </p:txBody>
      </p:sp>
      <p:sp>
        <p:nvSpPr>
          <p:cNvPr id="5" name="Footer Placeholder 4">
            <a:extLst>
              <a:ext uri="{FF2B5EF4-FFF2-40B4-BE49-F238E27FC236}">
                <a16:creationId xmlns:a16="http://schemas.microsoft.com/office/drawing/2014/main" id="{380E3143-D1CC-4D00-B156-2F5F99ECC9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0AA4DF-8C6C-45D9-8872-FD22AE9ADD36}"/>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927437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AA349-EE6B-4B8F-B392-B7C11AFE0C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C88A829-38A0-4FC6-974B-349DE49A386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217A27D-2CFD-4EF2-930F-F92B7FB2EADD}"/>
              </a:ext>
            </a:extLst>
          </p:cNvPr>
          <p:cNvSpPr>
            <a:spLocks noGrp="1"/>
          </p:cNvSpPr>
          <p:nvPr>
            <p:ph type="dt" sz="half" idx="10"/>
          </p:nvPr>
        </p:nvSpPr>
        <p:spPr/>
        <p:txBody>
          <a:bodyPr/>
          <a:lstStyle/>
          <a:p>
            <a:fld id="{E3D88187-6483-4AA0-AAF2-E05FD22F98E5}" type="datetimeFigureOut">
              <a:rPr lang="en-US" smtClean="0"/>
              <a:t>8/3/2024</a:t>
            </a:fld>
            <a:endParaRPr lang="en-US"/>
          </a:p>
        </p:txBody>
      </p:sp>
      <p:sp>
        <p:nvSpPr>
          <p:cNvPr id="5" name="Footer Placeholder 4">
            <a:extLst>
              <a:ext uri="{FF2B5EF4-FFF2-40B4-BE49-F238E27FC236}">
                <a16:creationId xmlns:a16="http://schemas.microsoft.com/office/drawing/2014/main" id="{3436AEC5-822D-4FA0-A3F3-7C7157CDBB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2C7ACE-D2CA-4A6B-B37E-DB2210B8819B}"/>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2536989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BC0CD-5BE1-4A40-BE76-5C2E65EFCE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EC6543-AF10-4B25-9592-549F7D6B7D6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7273B05-199B-466E-9A84-1337916FCCA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5E506A9-1922-4265-BE93-2262098E568C}"/>
              </a:ext>
            </a:extLst>
          </p:cNvPr>
          <p:cNvSpPr>
            <a:spLocks noGrp="1"/>
          </p:cNvSpPr>
          <p:nvPr>
            <p:ph type="dt" sz="half" idx="10"/>
          </p:nvPr>
        </p:nvSpPr>
        <p:spPr/>
        <p:txBody>
          <a:bodyPr/>
          <a:lstStyle/>
          <a:p>
            <a:fld id="{E3D88187-6483-4AA0-AAF2-E05FD22F98E5}" type="datetimeFigureOut">
              <a:rPr lang="en-US" smtClean="0"/>
              <a:t>8/3/2024</a:t>
            </a:fld>
            <a:endParaRPr lang="en-US"/>
          </a:p>
        </p:txBody>
      </p:sp>
      <p:sp>
        <p:nvSpPr>
          <p:cNvPr id="6" name="Footer Placeholder 5">
            <a:extLst>
              <a:ext uri="{FF2B5EF4-FFF2-40B4-BE49-F238E27FC236}">
                <a16:creationId xmlns:a16="http://schemas.microsoft.com/office/drawing/2014/main" id="{86CFDB07-A504-4891-A866-5D345D616B9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75FBF4-3208-4F13-8998-2BA6DCE0F60F}"/>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3180736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63AD4-9B27-4CF6-BCDF-84387F2CDC1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14FEF32-C2FD-4A24-860E-622F107D43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52DD475-ADEC-4921-B401-63E0D63D65F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29F6918-FF18-4CBD-B4E7-B496F66617A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B0F5B8E-BAEC-4DA6-AA8C-C2254F626EC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FBB15B6-1DBC-40CC-BF3C-15BC03B89D40}"/>
              </a:ext>
            </a:extLst>
          </p:cNvPr>
          <p:cNvSpPr>
            <a:spLocks noGrp="1"/>
          </p:cNvSpPr>
          <p:nvPr>
            <p:ph type="dt" sz="half" idx="10"/>
          </p:nvPr>
        </p:nvSpPr>
        <p:spPr/>
        <p:txBody>
          <a:bodyPr/>
          <a:lstStyle/>
          <a:p>
            <a:fld id="{E3D88187-6483-4AA0-AAF2-E05FD22F98E5}" type="datetimeFigureOut">
              <a:rPr lang="en-US" smtClean="0"/>
              <a:t>8/3/2024</a:t>
            </a:fld>
            <a:endParaRPr lang="en-US"/>
          </a:p>
        </p:txBody>
      </p:sp>
      <p:sp>
        <p:nvSpPr>
          <p:cNvPr id="8" name="Footer Placeholder 7">
            <a:extLst>
              <a:ext uri="{FF2B5EF4-FFF2-40B4-BE49-F238E27FC236}">
                <a16:creationId xmlns:a16="http://schemas.microsoft.com/office/drawing/2014/main" id="{77AE1404-A1FB-4881-9445-13AA60C4AF5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6053877-9566-4A64-910A-259140675693}"/>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2424690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F1A18-D60F-46F0-98BB-C9032C09649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6CB2F35-D48F-4EEA-8A64-825CB4520515}"/>
              </a:ext>
            </a:extLst>
          </p:cNvPr>
          <p:cNvSpPr>
            <a:spLocks noGrp="1"/>
          </p:cNvSpPr>
          <p:nvPr>
            <p:ph type="dt" sz="half" idx="10"/>
          </p:nvPr>
        </p:nvSpPr>
        <p:spPr/>
        <p:txBody>
          <a:bodyPr/>
          <a:lstStyle/>
          <a:p>
            <a:fld id="{E3D88187-6483-4AA0-AAF2-E05FD22F98E5}" type="datetimeFigureOut">
              <a:rPr lang="en-US" smtClean="0"/>
              <a:t>8/3/2024</a:t>
            </a:fld>
            <a:endParaRPr lang="en-US"/>
          </a:p>
        </p:txBody>
      </p:sp>
      <p:sp>
        <p:nvSpPr>
          <p:cNvPr id="4" name="Footer Placeholder 3">
            <a:extLst>
              <a:ext uri="{FF2B5EF4-FFF2-40B4-BE49-F238E27FC236}">
                <a16:creationId xmlns:a16="http://schemas.microsoft.com/office/drawing/2014/main" id="{7535F8DA-8B7D-4081-BE01-C379BE4862C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C12EE53-D875-43A6-9D38-2DF4D813323E}"/>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259705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FCDB08F-47ED-4CBF-9DED-D4F5A3AD722E}"/>
              </a:ext>
            </a:extLst>
          </p:cNvPr>
          <p:cNvSpPr>
            <a:spLocks noGrp="1"/>
          </p:cNvSpPr>
          <p:nvPr>
            <p:ph type="dt" sz="half" idx="10"/>
          </p:nvPr>
        </p:nvSpPr>
        <p:spPr/>
        <p:txBody>
          <a:bodyPr/>
          <a:lstStyle/>
          <a:p>
            <a:fld id="{E3D88187-6483-4AA0-AAF2-E05FD22F98E5}" type="datetimeFigureOut">
              <a:rPr lang="en-US" smtClean="0"/>
              <a:t>8/3/2024</a:t>
            </a:fld>
            <a:endParaRPr lang="en-US"/>
          </a:p>
        </p:txBody>
      </p:sp>
      <p:sp>
        <p:nvSpPr>
          <p:cNvPr id="3" name="Footer Placeholder 2">
            <a:extLst>
              <a:ext uri="{FF2B5EF4-FFF2-40B4-BE49-F238E27FC236}">
                <a16:creationId xmlns:a16="http://schemas.microsoft.com/office/drawing/2014/main" id="{C0A29F42-59F6-4638-A9FA-6D64D50CD46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EAD1C77-E89B-4FA4-A865-1A42F6E16FDD}"/>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2922650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F44A8-BF0F-40EA-A983-DBEDF52D75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33FD0B2-24FD-48DB-86F9-B9AC1E85BA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F541122-11FA-4153-B468-A1670B6E06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F2EA81-F707-4ADB-9910-5D946E782BE7}"/>
              </a:ext>
            </a:extLst>
          </p:cNvPr>
          <p:cNvSpPr>
            <a:spLocks noGrp="1"/>
          </p:cNvSpPr>
          <p:nvPr>
            <p:ph type="dt" sz="half" idx="10"/>
          </p:nvPr>
        </p:nvSpPr>
        <p:spPr/>
        <p:txBody>
          <a:bodyPr/>
          <a:lstStyle/>
          <a:p>
            <a:fld id="{E3D88187-6483-4AA0-AAF2-E05FD22F98E5}" type="datetimeFigureOut">
              <a:rPr lang="en-US" smtClean="0"/>
              <a:t>8/3/2024</a:t>
            </a:fld>
            <a:endParaRPr lang="en-US"/>
          </a:p>
        </p:txBody>
      </p:sp>
      <p:sp>
        <p:nvSpPr>
          <p:cNvPr id="6" name="Footer Placeholder 5">
            <a:extLst>
              <a:ext uri="{FF2B5EF4-FFF2-40B4-BE49-F238E27FC236}">
                <a16:creationId xmlns:a16="http://schemas.microsoft.com/office/drawing/2014/main" id="{0057AC34-48D2-42BD-89D7-0E67AFF8E3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028C5C-6B6B-44DA-9840-91090BF53224}"/>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3172005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DAA18-E627-48BB-AB6C-A4C50C7301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2383E9B-BD7D-4AC9-888B-880DFA77E7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551AA5-D3CC-4C9F-A15D-1104FCA913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55B41E2-81CE-4937-AF08-70A1E35BB945}"/>
              </a:ext>
            </a:extLst>
          </p:cNvPr>
          <p:cNvSpPr>
            <a:spLocks noGrp="1"/>
          </p:cNvSpPr>
          <p:nvPr>
            <p:ph type="dt" sz="half" idx="10"/>
          </p:nvPr>
        </p:nvSpPr>
        <p:spPr/>
        <p:txBody>
          <a:bodyPr/>
          <a:lstStyle/>
          <a:p>
            <a:fld id="{E3D88187-6483-4AA0-AAF2-E05FD22F98E5}" type="datetimeFigureOut">
              <a:rPr lang="en-US" smtClean="0"/>
              <a:t>8/3/2024</a:t>
            </a:fld>
            <a:endParaRPr lang="en-US"/>
          </a:p>
        </p:txBody>
      </p:sp>
      <p:sp>
        <p:nvSpPr>
          <p:cNvPr id="6" name="Footer Placeholder 5">
            <a:extLst>
              <a:ext uri="{FF2B5EF4-FFF2-40B4-BE49-F238E27FC236}">
                <a16:creationId xmlns:a16="http://schemas.microsoft.com/office/drawing/2014/main" id="{4C1E4055-0FD4-41AC-8C50-34B83F7C75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9AFD71-0F4B-423D-86FF-E7FEF54A2661}"/>
              </a:ext>
            </a:extLst>
          </p:cNvPr>
          <p:cNvSpPr>
            <a:spLocks noGrp="1"/>
          </p:cNvSpPr>
          <p:nvPr>
            <p:ph type="sldNum" sz="quarter" idx="12"/>
          </p:nvPr>
        </p:nvSpPr>
        <p:spPr/>
        <p:txBody>
          <a:bodyPr/>
          <a:lstStyle/>
          <a:p>
            <a:fld id="{45B81CC4-22CA-443C-B315-6B84450F6159}" type="slidenum">
              <a:rPr lang="en-US" smtClean="0"/>
              <a:t>‹#›</a:t>
            </a:fld>
            <a:endParaRPr lang="en-US"/>
          </a:p>
        </p:txBody>
      </p:sp>
    </p:spTree>
    <p:extLst>
      <p:ext uri="{BB962C8B-B14F-4D97-AF65-F5344CB8AC3E}">
        <p14:creationId xmlns:p14="http://schemas.microsoft.com/office/powerpoint/2010/main" val="2184969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E93A2D-1754-4A05-A00C-B71D5C0B440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05C7DF6-3CF7-4E30-A0AD-39EFEABC8C5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3DD1CA-26A2-46C9-B2C3-4B437090832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D88187-6483-4AA0-AAF2-E05FD22F98E5}" type="datetimeFigureOut">
              <a:rPr lang="en-US" smtClean="0"/>
              <a:t>8/3/2024</a:t>
            </a:fld>
            <a:endParaRPr lang="en-US"/>
          </a:p>
        </p:txBody>
      </p:sp>
      <p:sp>
        <p:nvSpPr>
          <p:cNvPr id="5" name="Footer Placeholder 4">
            <a:extLst>
              <a:ext uri="{FF2B5EF4-FFF2-40B4-BE49-F238E27FC236}">
                <a16:creationId xmlns:a16="http://schemas.microsoft.com/office/drawing/2014/main" id="{D4208E41-1C4A-47F0-8C16-89E575B493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AF32483-E8D1-4802-8792-5C3566699E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B81CC4-22CA-443C-B315-6B84450F6159}" type="slidenum">
              <a:rPr lang="en-US" smtClean="0"/>
              <a:t>‹#›</a:t>
            </a:fld>
            <a:endParaRPr lang="en-US"/>
          </a:p>
        </p:txBody>
      </p:sp>
    </p:spTree>
    <p:extLst>
      <p:ext uri="{BB962C8B-B14F-4D97-AF65-F5344CB8AC3E}">
        <p14:creationId xmlns:p14="http://schemas.microsoft.com/office/powerpoint/2010/main" val="2779309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timetoast.com/" TargetMode="External"/><Relationship Id="rId2" Type="http://schemas.openxmlformats.org/officeDocument/2006/relationships/hyperlink" Target="http://www.teach-nology.com/web_tools/materials/timeline" TargetMode="External"/><Relationship Id="rId1" Type="http://schemas.openxmlformats.org/officeDocument/2006/relationships/slideLayout" Target="../slideLayouts/slideLayout2.xml"/><Relationship Id="rId5" Type="http://schemas.openxmlformats.org/officeDocument/2006/relationships/hyperlink" Target="http://lavistachurchofchrist.org/events.htm" TargetMode="Externa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waterproofpaper.com/printable-maps/world.shtml"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timeline.knightlab.com/" TargetMode="External"/><Relationship Id="rId2" Type="http://schemas.openxmlformats.org/officeDocument/2006/relationships/hyperlink" Target="http://www.officetimeline.com/" TargetMode="External"/><Relationship Id="rId1" Type="http://schemas.openxmlformats.org/officeDocument/2006/relationships/slideLayout" Target="../slideLayouts/slideLayout2.xml"/><Relationship Id="rId6" Type="http://schemas.openxmlformats.org/officeDocument/2006/relationships/hyperlink" Target="http://lavistachurchofchrist.org/events.htm" TargetMode="External"/><Relationship Id="rId5" Type="http://schemas.openxmlformats.org/officeDocument/2006/relationships/image" Target="../media/image1.jpeg"/><Relationship Id="rId4" Type="http://schemas.openxmlformats.org/officeDocument/2006/relationships/hyperlink" Target="http://www.free-timeline.co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lavistachurchofchrist.org/events.htm"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C990C602-D7DD-4479-9F85-788BF25E996B}"/>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93230" y="251839"/>
            <a:ext cx="2004076" cy="1425566"/>
          </a:xfrm>
          <a:prstGeom prst="rect">
            <a:avLst/>
          </a:prstGeom>
        </p:spPr>
      </p:pic>
      <p:sp>
        <p:nvSpPr>
          <p:cNvPr id="2" name="Title 1">
            <a:extLst>
              <a:ext uri="{FF2B5EF4-FFF2-40B4-BE49-F238E27FC236}">
                <a16:creationId xmlns:a16="http://schemas.microsoft.com/office/drawing/2014/main" id="{4BC58BB0-CAD4-4A87-88A4-3230B3840D45}"/>
              </a:ext>
            </a:extLst>
          </p:cNvPr>
          <p:cNvSpPr>
            <a:spLocks noGrp="1"/>
          </p:cNvSpPr>
          <p:nvPr>
            <p:ph type="ctrTitle"/>
          </p:nvPr>
        </p:nvSpPr>
        <p:spPr>
          <a:xfrm>
            <a:off x="1524000" y="142503"/>
            <a:ext cx="9144000" cy="968644"/>
          </a:xfrm>
        </p:spPr>
        <p:txBody>
          <a:bodyPr/>
          <a:lstStyle/>
          <a:p>
            <a:r>
              <a:rPr lang="en-US" dirty="0"/>
              <a:t>  Composer Choice Board</a:t>
            </a:r>
          </a:p>
        </p:txBody>
      </p:sp>
      <p:grpSp>
        <p:nvGrpSpPr>
          <p:cNvPr id="7" name="Group 6">
            <a:extLst>
              <a:ext uri="{FF2B5EF4-FFF2-40B4-BE49-F238E27FC236}">
                <a16:creationId xmlns:a16="http://schemas.microsoft.com/office/drawing/2014/main" id="{67B7024C-737C-4EAD-A989-4296FFE923F5}"/>
              </a:ext>
            </a:extLst>
          </p:cNvPr>
          <p:cNvGrpSpPr/>
          <p:nvPr/>
        </p:nvGrpSpPr>
        <p:grpSpPr>
          <a:xfrm>
            <a:off x="1104766" y="1446362"/>
            <a:ext cx="9982469" cy="4706952"/>
            <a:chOff x="605642" y="1211285"/>
            <a:chExt cx="10980716" cy="5177647"/>
          </a:xfrm>
        </p:grpSpPr>
        <p:sp>
          <p:nvSpPr>
            <p:cNvPr id="4" name="Rectangle 3">
              <a:extLst>
                <a:ext uri="{FF2B5EF4-FFF2-40B4-BE49-F238E27FC236}">
                  <a16:creationId xmlns:a16="http://schemas.microsoft.com/office/drawing/2014/main" id="{688DBD4F-C3BE-4F44-AB8C-399FD9877BA3}"/>
                </a:ext>
              </a:extLst>
            </p:cNvPr>
            <p:cNvSpPr/>
            <p:nvPr/>
          </p:nvSpPr>
          <p:spPr>
            <a:xfrm>
              <a:off x="605642" y="1211285"/>
              <a:ext cx="10980716" cy="517764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9BAFA425-5626-4C9E-9BD2-0B54132EE4E0}"/>
                </a:ext>
              </a:extLst>
            </p:cNvPr>
            <p:cNvSpPr/>
            <p:nvPr/>
          </p:nvSpPr>
          <p:spPr>
            <a:xfrm>
              <a:off x="605642" y="2951822"/>
              <a:ext cx="10980716" cy="167955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420AECB0-F069-4052-A9E3-893592479DD0}"/>
                </a:ext>
              </a:extLst>
            </p:cNvPr>
            <p:cNvSpPr/>
            <p:nvPr/>
          </p:nvSpPr>
          <p:spPr>
            <a:xfrm>
              <a:off x="4263242" y="1211285"/>
              <a:ext cx="3657600" cy="517764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A54FC905-2E88-44A8-B973-850231D3E127}"/>
              </a:ext>
            </a:extLst>
          </p:cNvPr>
          <p:cNvGrpSpPr/>
          <p:nvPr/>
        </p:nvGrpSpPr>
        <p:grpSpPr>
          <a:xfrm>
            <a:off x="1726730" y="2052849"/>
            <a:ext cx="8935617" cy="3544706"/>
            <a:chOff x="1726730" y="2052849"/>
            <a:chExt cx="8935617" cy="3544706"/>
          </a:xfrm>
        </p:grpSpPr>
        <p:sp>
          <p:nvSpPr>
            <p:cNvPr id="8" name="TextBox 7">
              <a:extLst>
                <a:ext uri="{FF2B5EF4-FFF2-40B4-BE49-F238E27FC236}">
                  <a16:creationId xmlns:a16="http://schemas.microsoft.com/office/drawing/2014/main" id="{D1CAB13A-947D-4D49-A9DA-4CECD258D8E7}"/>
                </a:ext>
              </a:extLst>
            </p:cNvPr>
            <p:cNvSpPr txBox="1"/>
            <p:nvPr/>
          </p:nvSpPr>
          <p:spPr>
            <a:xfrm>
              <a:off x="1790426" y="2052849"/>
              <a:ext cx="2004075" cy="369332"/>
            </a:xfrm>
            <a:prstGeom prst="rect">
              <a:avLst/>
            </a:prstGeom>
            <a:noFill/>
          </p:spPr>
          <p:txBody>
            <a:bodyPr wrap="none" rtlCol="0">
              <a:spAutoFit/>
            </a:bodyPr>
            <a:lstStyle/>
            <a:p>
              <a:r>
                <a:rPr lang="en-US" dirty="0"/>
                <a:t>Composer Timeline</a:t>
              </a:r>
            </a:p>
          </p:txBody>
        </p:sp>
        <p:sp>
          <p:nvSpPr>
            <p:cNvPr id="9" name="TextBox 8">
              <a:extLst>
                <a:ext uri="{FF2B5EF4-FFF2-40B4-BE49-F238E27FC236}">
                  <a16:creationId xmlns:a16="http://schemas.microsoft.com/office/drawing/2014/main" id="{61CEDA3E-9913-47B3-8507-9178DAFD28EC}"/>
                </a:ext>
              </a:extLst>
            </p:cNvPr>
            <p:cNvSpPr txBox="1"/>
            <p:nvPr/>
          </p:nvSpPr>
          <p:spPr>
            <a:xfrm>
              <a:off x="1860938" y="3638264"/>
              <a:ext cx="1949380" cy="369332"/>
            </a:xfrm>
            <a:prstGeom prst="rect">
              <a:avLst/>
            </a:prstGeom>
            <a:noFill/>
          </p:spPr>
          <p:txBody>
            <a:bodyPr wrap="none" rtlCol="0">
              <a:spAutoFit/>
            </a:bodyPr>
            <a:lstStyle/>
            <a:p>
              <a:r>
                <a:rPr lang="en-US" dirty="0"/>
                <a:t>What’s in a Name?</a:t>
              </a:r>
            </a:p>
          </p:txBody>
        </p:sp>
        <p:sp>
          <p:nvSpPr>
            <p:cNvPr id="10" name="TextBox 9">
              <a:extLst>
                <a:ext uri="{FF2B5EF4-FFF2-40B4-BE49-F238E27FC236}">
                  <a16:creationId xmlns:a16="http://schemas.microsoft.com/office/drawing/2014/main" id="{1873E3A4-B048-4236-BD95-B68E4032E70B}"/>
                </a:ext>
              </a:extLst>
            </p:cNvPr>
            <p:cNvSpPr txBox="1"/>
            <p:nvPr/>
          </p:nvSpPr>
          <p:spPr>
            <a:xfrm>
              <a:off x="1726730" y="5223679"/>
              <a:ext cx="2146870" cy="369332"/>
            </a:xfrm>
            <a:prstGeom prst="rect">
              <a:avLst/>
            </a:prstGeom>
            <a:noFill/>
          </p:spPr>
          <p:txBody>
            <a:bodyPr wrap="none" rtlCol="0">
              <a:spAutoFit/>
            </a:bodyPr>
            <a:lstStyle/>
            <a:p>
              <a:r>
                <a:rPr lang="en-US" dirty="0"/>
                <a:t>Where in the World?</a:t>
              </a:r>
            </a:p>
          </p:txBody>
        </p:sp>
        <p:sp>
          <p:nvSpPr>
            <p:cNvPr id="11" name="TextBox 10">
              <a:extLst>
                <a:ext uri="{FF2B5EF4-FFF2-40B4-BE49-F238E27FC236}">
                  <a16:creationId xmlns:a16="http://schemas.microsoft.com/office/drawing/2014/main" id="{A8502940-9E4F-4A9B-89C5-93F570D86A04}"/>
                </a:ext>
              </a:extLst>
            </p:cNvPr>
            <p:cNvSpPr txBox="1"/>
            <p:nvPr/>
          </p:nvSpPr>
          <p:spPr>
            <a:xfrm>
              <a:off x="4972637" y="2055121"/>
              <a:ext cx="2352119" cy="369332"/>
            </a:xfrm>
            <a:prstGeom prst="rect">
              <a:avLst/>
            </a:prstGeom>
            <a:noFill/>
          </p:spPr>
          <p:txBody>
            <a:bodyPr wrap="none" rtlCol="0">
              <a:spAutoFit/>
            </a:bodyPr>
            <a:lstStyle/>
            <a:p>
              <a:r>
                <a:rPr lang="en-US" dirty="0"/>
                <a:t>Lives of the Composers</a:t>
              </a:r>
            </a:p>
          </p:txBody>
        </p:sp>
        <p:sp>
          <p:nvSpPr>
            <p:cNvPr id="12" name="TextBox 11">
              <a:extLst>
                <a:ext uri="{FF2B5EF4-FFF2-40B4-BE49-F238E27FC236}">
                  <a16:creationId xmlns:a16="http://schemas.microsoft.com/office/drawing/2014/main" id="{FD6AC87F-755D-4A5A-915D-2B3583AFBD5F}"/>
                </a:ext>
              </a:extLst>
            </p:cNvPr>
            <p:cNvSpPr txBox="1"/>
            <p:nvPr/>
          </p:nvSpPr>
          <p:spPr>
            <a:xfrm>
              <a:off x="5206924" y="3640536"/>
              <a:ext cx="1817292" cy="369332"/>
            </a:xfrm>
            <a:prstGeom prst="rect">
              <a:avLst/>
            </a:prstGeom>
            <a:noFill/>
          </p:spPr>
          <p:txBody>
            <a:bodyPr wrap="none" rtlCol="0">
              <a:spAutoFit/>
            </a:bodyPr>
            <a:lstStyle/>
            <a:p>
              <a:r>
                <a:rPr lang="en-US" dirty="0"/>
                <a:t>Musical Prodigies</a:t>
              </a:r>
            </a:p>
          </p:txBody>
        </p:sp>
        <p:sp>
          <p:nvSpPr>
            <p:cNvPr id="13" name="TextBox 12">
              <a:extLst>
                <a:ext uri="{FF2B5EF4-FFF2-40B4-BE49-F238E27FC236}">
                  <a16:creationId xmlns:a16="http://schemas.microsoft.com/office/drawing/2014/main" id="{AD6DBB39-6101-47FC-960F-90191E0BE4BB}"/>
                </a:ext>
              </a:extLst>
            </p:cNvPr>
            <p:cNvSpPr txBox="1"/>
            <p:nvPr/>
          </p:nvSpPr>
          <p:spPr>
            <a:xfrm>
              <a:off x="4895295" y="5225951"/>
              <a:ext cx="2299732" cy="369332"/>
            </a:xfrm>
            <a:prstGeom prst="rect">
              <a:avLst/>
            </a:prstGeom>
            <a:noFill/>
          </p:spPr>
          <p:txBody>
            <a:bodyPr wrap="none" rtlCol="0">
              <a:spAutoFit/>
            </a:bodyPr>
            <a:lstStyle/>
            <a:p>
              <a:r>
                <a:rPr lang="en-US" dirty="0"/>
                <a:t>Composers and Events</a:t>
              </a:r>
            </a:p>
          </p:txBody>
        </p:sp>
        <p:sp>
          <p:nvSpPr>
            <p:cNvPr id="14" name="TextBox 13">
              <a:extLst>
                <a:ext uri="{FF2B5EF4-FFF2-40B4-BE49-F238E27FC236}">
                  <a16:creationId xmlns:a16="http://schemas.microsoft.com/office/drawing/2014/main" id="{88B079E8-CEDE-446A-B8C3-5A76663B5AA5}"/>
                </a:ext>
              </a:extLst>
            </p:cNvPr>
            <p:cNvSpPr txBox="1"/>
            <p:nvPr/>
          </p:nvSpPr>
          <p:spPr>
            <a:xfrm>
              <a:off x="8250383" y="2057393"/>
              <a:ext cx="2361544" cy="369332"/>
            </a:xfrm>
            <a:prstGeom prst="rect">
              <a:avLst/>
            </a:prstGeom>
            <a:noFill/>
          </p:spPr>
          <p:txBody>
            <a:bodyPr wrap="none" rtlCol="0">
              <a:spAutoFit/>
            </a:bodyPr>
            <a:lstStyle/>
            <a:p>
              <a:r>
                <a:rPr lang="en-US" dirty="0"/>
                <a:t>Composer Connections</a:t>
              </a:r>
            </a:p>
          </p:txBody>
        </p:sp>
        <p:sp>
          <p:nvSpPr>
            <p:cNvPr id="15" name="TextBox 14">
              <a:extLst>
                <a:ext uri="{FF2B5EF4-FFF2-40B4-BE49-F238E27FC236}">
                  <a16:creationId xmlns:a16="http://schemas.microsoft.com/office/drawing/2014/main" id="{E6448210-C4ED-4E2B-ACA7-51DEA9600504}"/>
                </a:ext>
              </a:extLst>
            </p:cNvPr>
            <p:cNvSpPr txBox="1"/>
            <p:nvPr/>
          </p:nvSpPr>
          <p:spPr>
            <a:xfrm>
              <a:off x="8266306" y="3642808"/>
              <a:ext cx="2396041" cy="369332"/>
            </a:xfrm>
            <a:prstGeom prst="rect">
              <a:avLst/>
            </a:prstGeom>
            <a:noFill/>
          </p:spPr>
          <p:txBody>
            <a:bodyPr wrap="none" rtlCol="0">
              <a:spAutoFit/>
            </a:bodyPr>
            <a:lstStyle/>
            <a:p>
              <a:r>
                <a:rPr lang="en-US" dirty="0"/>
                <a:t>Composers and Science</a:t>
              </a:r>
            </a:p>
          </p:txBody>
        </p:sp>
        <p:sp>
          <p:nvSpPr>
            <p:cNvPr id="16" name="TextBox 15">
              <a:extLst>
                <a:ext uri="{FF2B5EF4-FFF2-40B4-BE49-F238E27FC236}">
                  <a16:creationId xmlns:a16="http://schemas.microsoft.com/office/drawing/2014/main" id="{09A2CD05-F9F1-4C68-857C-CD046972D87D}"/>
                </a:ext>
              </a:extLst>
            </p:cNvPr>
            <p:cNvSpPr txBox="1"/>
            <p:nvPr/>
          </p:nvSpPr>
          <p:spPr>
            <a:xfrm>
              <a:off x="8213987" y="5228223"/>
              <a:ext cx="2348143" cy="369332"/>
            </a:xfrm>
            <a:prstGeom prst="rect">
              <a:avLst/>
            </a:prstGeom>
            <a:noFill/>
          </p:spPr>
          <p:txBody>
            <a:bodyPr wrap="none" rtlCol="0">
              <a:spAutoFit/>
            </a:bodyPr>
            <a:lstStyle/>
            <a:p>
              <a:r>
                <a:rPr lang="en-US" dirty="0"/>
                <a:t>Composers and Politics</a:t>
              </a:r>
            </a:p>
          </p:txBody>
        </p:sp>
      </p:grpSp>
    </p:spTree>
    <p:extLst>
      <p:ext uri="{BB962C8B-B14F-4D97-AF65-F5344CB8AC3E}">
        <p14:creationId xmlns:p14="http://schemas.microsoft.com/office/powerpoint/2010/main" val="30321646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Composer Connections</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In a computer search engine type two composer names from the UIL Music Memory list for your grade level.</a:t>
            </a:r>
          </a:p>
          <a:p>
            <a:r>
              <a:rPr lang="en-US" dirty="0"/>
              <a:t>Write 2-3 sentences explaining connections between the two composes.</a:t>
            </a:r>
          </a:p>
          <a:p>
            <a:r>
              <a:rPr lang="en-US" dirty="0"/>
              <a:t>(For example, Bach and Handel were born the same year in Germany in towns less than 100 miles apart, but never met. Both went blind and were likely treated by the same eye doctor.)</a:t>
            </a:r>
          </a:p>
        </p:txBody>
      </p:sp>
      <p:pic>
        <p:nvPicPr>
          <p:cNvPr id="4" name="Picture 3">
            <a:extLst>
              <a:ext uri="{FF2B5EF4-FFF2-40B4-BE49-F238E27FC236}">
                <a16:creationId xmlns:a16="http://schemas.microsoft.com/office/drawing/2014/main" id="{09A03814-62DD-482E-9774-C9784092E23F}"/>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546551" y="5067309"/>
            <a:ext cx="2004076" cy="1425566"/>
          </a:xfrm>
          <a:prstGeom prst="rect">
            <a:avLst/>
          </a:prstGeom>
        </p:spPr>
      </p:pic>
    </p:spTree>
    <p:extLst>
      <p:ext uri="{BB962C8B-B14F-4D97-AF65-F5344CB8AC3E}">
        <p14:creationId xmlns:p14="http://schemas.microsoft.com/office/powerpoint/2010/main" val="2459792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Composers and Science</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Choose one of the composers on the UIL Music Memory list for your grade level. In a computer search engine, type “major scientific discoveries” and the composer’s birth and death years (i.e., major scientific discoveries 1685-1750).</a:t>
            </a:r>
          </a:p>
          <a:p>
            <a:r>
              <a:rPr lang="en-US" dirty="0"/>
              <a:t>Write the name of the composer, birth and death years, and at least five major scientific discoveries that occurred during that composer’s life.</a:t>
            </a:r>
          </a:p>
        </p:txBody>
      </p:sp>
      <p:pic>
        <p:nvPicPr>
          <p:cNvPr id="4" name="Picture 3">
            <a:extLst>
              <a:ext uri="{FF2B5EF4-FFF2-40B4-BE49-F238E27FC236}">
                <a16:creationId xmlns:a16="http://schemas.microsoft.com/office/drawing/2014/main" id="{762DDF33-B1D2-414B-BA59-C094645FEAB5}"/>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546551" y="5067309"/>
            <a:ext cx="2004076" cy="1425566"/>
          </a:xfrm>
          <a:prstGeom prst="rect">
            <a:avLst/>
          </a:prstGeom>
        </p:spPr>
      </p:pic>
    </p:spTree>
    <p:extLst>
      <p:ext uri="{BB962C8B-B14F-4D97-AF65-F5344CB8AC3E}">
        <p14:creationId xmlns:p14="http://schemas.microsoft.com/office/powerpoint/2010/main" val="41731515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Composers and Politics</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Choose five composers on the UIL Music Memory list for your grade level.</a:t>
            </a:r>
          </a:p>
          <a:p>
            <a:r>
              <a:rPr lang="en-US" dirty="0"/>
              <a:t>In a computer search engine, type the name of the composer and “politics.”</a:t>
            </a:r>
          </a:p>
          <a:p>
            <a:r>
              <a:rPr lang="en-US" dirty="0"/>
              <a:t>Write 2-3 sentences on the relationship of each of the five composers with politics of their time.</a:t>
            </a:r>
          </a:p>
        </p:txBody>
      </p:sp>
      <p:pic>
        <p:nvPicPr>
          <p:cNvPr id="4" name="Picture 3">
            <a:extLst>
              <a:ext uri="{FF2B5EF4-FFF2-40B4-BE49-F238E27FC236}">
                <a16:creationId xmlns:a16="http://schemas.microsoft.com/office/drawing/2014/main" id="{D388B5BC-90F2-40C4-9E2B-FA384AFAA4D3}"/>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546551" y="5067309"/>
            <a:ext cx="2004076" cy="1425566"/>
          </a:xfrm>
          <a:prstGeom prst="rect">
            <a:avLst/>
          </a:prstGeom>
        </p:spPr>
      </p:pic>
    </p:spTree>
    <p:extLst>
      <p:ext uri="{BB962C8B-B14F-4D97-AF65-F5344CB8AC3E}">
        <p14:creationId xmlns:p14="http://schemas.microsoft.com/office/powerpoint/2010/main" val="7287930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UIL Music Memory Composers</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a:xfrm>
            <a:off x="838199" y="1825624"/>
            <a:ext cx="2907536" cy="4448175"/>
          </a:xfrm>
        </p:spPr>
        <p:txBody>
          <a:bodyPr>
            <a:normAutofit fontScale="85000" lnSpcReduction="20000"/>
          </a:bodyPr>
          <a:lstStyle/>
          <a:p>
            <a:pPr marL="0" indent="0">
              <a:buNone/>
            </a:pPr>
            <a:r>
              <a:rPr lang="en-US" sz="3800" b="1" dirty="0"/>
              <a:t>Grade 2</a:t>
            </a:r>
          </a:p>
          <a:p>
            <a:r>
              <a:rPr lang="en-US" dirty="0"/>
              <a:t>Bach</a:t>
            </a:r>
          </a:p>
          <a:p>
            <a:r>
              <a:rPr lang="en-US" dirty="0"/>
              <a:t>Beethoven</a:t>
            </a:r>
          </a:p>
          <a:p>
            <a:r>
              <a:rPr lang="en-US" dirty="0"/>
              <a:t>Bizet</a:t>
            </a:r>
          </a:p>
          <a:p>
            <a:r>
              <a:rPr lang="en-US" dirty="0"/>
              <a:t>Clarke</a:t>
            </a:r>
          </a:p>
          <a:p>
            <a:r>
              <a:rPr lang="en-US" dirty="0"/>
              <a:t>Ellington/Strayhorn</a:t>
            </a:r>
          </a:p>
          <a:p>
            <a:r>
              <a:rPr lang="en-US" dirty="0" err="1"/>
              <a:t>Lassus</a:t>
            </a:r>
            <a:endParaRPr lang="en-US" dirty="0"/>
          </a:p>
          <a:p>
            <a:r>
              <a:rPr lang="en-US" dirty="0"/>
              <a:t>Mozart</a:t>
            </a:r>
          </a:p>
          <a:p>
            <a:r>
              <a:rPr lang="en-US" dirty="0"/>
              <a:t>Mussorgsky</a:t>
            </a:r>
          </a:p>
          <a:p>
            <a:r>
              <a:rPr lang="en-US" dirty="0"/>
              <a:t>Reed, Alfred</a:t>
            </a:r>
          </a:p>
          <a:p>
            <a:r>
              <a:rPr lang="en-US" dirty="0"/>
              <a:t>Vivaldi</a:t>
            </a:r>
          </a:p>
        </p:txBody>
      </p:sp>
      <p:sp>
        <p:nvSpPr>
          <p:cNvPr id="4" name="Content Placeholder 2">
            <a:extLst>
              <a:ext uri="{FF2B5EF4-FFF2-40B4-BE49-F238E27FC236}">
                <a16:creationId xmlns:a16="http://schemas.microsoft.com/office/drawing/2014/main" id="{76B02590-4B55-420A-9DF4-BD644545DE60}"/>
              </a:ext>
            </a:extLst>
          </p:cNvPr>
          <p:cNvSpPr txBox="1">
            <a:spLocks/>
          </p:cNvSpPr>
          <p:nvPr/>
        </p:nvSpPr>
        <p:spPr>
          <a:xfrm>
            <a:off x="4648199" y="1825624"/>
            <a:ext cx="2523781" cy="3343275"/>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3800" b="1" dirty="0"/>
              <a:t>Grades 3-6</a:t>
            </a:r>
          </a:p>
          <a:p>
            <a:pPr marL="0" indent="0">
              <a:buNone/>
            </a:pPr>
            <a:r>
              <a:rPr lang="en-US" dirty="0"/>
              <a:t>Add:</a:t>
            </a:r>
          </a:p>
          <a:p>
            <a:r>
              <a:rPr lang="en-US" dirty="0"/>
              <a:t>Brahms</a:t>
            </a:r>
          </a:p>
          <a:p>
            <a:r>
              <a:rPr lang="en-US" dirty="0"/>
              <a:t>Debussy</a:t>
            </a:r>
          </a:p>
          <a:p>
            <a:r>
              <a:rPr lang="en-US" dirty="0"/>
              <a:t>Elgar</a:t>
            </a:r>
          </a:p>
          <a:p>
            <a:r>
              <a:rPr lang="en-US" dirty="0"/>
              <a:t>Price</a:t>
            </a:r>
          </a:p>
          <a:p>
            <a:r>
              <a:rPr lang="en-US" dirty="0"/>
              <a:t>Rossini</a:t>
            </a:r>
          </a:p>
          <a:p>
            <a:r>
              <a:rPr lang="en-US" dirty="0"/>
              <a:t>Verdi</a:t>
            </a:r>
          </a:p>
        </p:txBody>
      </p:sp>
      <p:sp>
        <p:nvSpPr>
          <p:cNvPr id="5" name="Content Placeholder 2">
            <a:extLst>
              <a:ext uri="{FF2B5EF4-FFF2-40B4-BE49-F238E27FC236}">
                <a16:creationId xmlns:a16="http://schemas.microsoft.com/office/drawing/2014/main" id="{7BA4EE11-B34A-46E9-9639-BD4A40176DD5}"/>
              </a:ext>
            </a:extLst>
          </p:cNvPr>
          <p:cNvSpPr txBox="1">
            <a:spLocks/>
          </p:cNvSpPr>
          <p:nvPr/>
        </p:nvSpPr>
        <p:spPr>
          <a:xfrm>
            <a:off x="8509000" y="1825625"/>
            <a:ext cx="2844800" cy="2530476"/>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3800" b="1" dirty="0"/>
              <a:t>Grades 7-8</a:t>
            </a:r>
          </a:p>
          <a:p>
            <a:pPr marL="0" indent="0">
              <a:buNone/>
            </a:pPr>
            <a:r>
              <a:rPr lang="en-US" dirty="0"/>
              <a:t>Add:</a:t>
            </a:r>
          </a:p>
          <a:p>
            <a:r>
              <a:rPr lang="en-US" dirty="0" err="1"/>
              <a:t>Dvořák</a:t>
            </a:r>
            <a:endParaRPr lang="en-US" dirty="0"/>
          </a:p>
          <a:p>
            <a:r>
              <a:rPr lang="en-US" dirty="0" err="1"/>
              <a:t>Falla</a:t>
            </a:r>
            <a:endParaRPr lang="en-US" dirty="0"/>
          </a:p>
          <a:p>
            <a:r>
              <a:rPr lang="en-US" dirty="0"/>
              <a:t>Schubert</a:t>
            </a:r>
          </a:p>
          <a:p>
            <a:r>
              <a:rPr lang="en-US" dirty="0"/>
              <a:t>Tchaikovsky</a:t>
            </a:r>
          </a:p>
        </p:txBody>
      </p:sp>
      <p:pic>
        <p:nvPicPr>
          <p:cNvPr id="6" name="Picture 5">
            <a:extLst>
              <a:ext uri="{FF2B5EF4-FFF2-40B4-BE49-F238E27FC236}">
                <a16:creationId xmlns:a16="http://schemas.microsoft.com/office/drawing/2014/main" id="{0CE9E9F5-8D7F-45C8-961F-7D39A01F52AD}"/>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546551" y="5067309"/>
            <a:ext cx="2004076" cy="1425566"/>
          </a:xfrm>
          <a:prstGeom prst="rect">
            <a:avLst/>
          </a:prstGeom>
        </p:spPr>
      </p:pic>
    </p:spTree>
    <p:extLst>
      <p:ext uri="{BB962C8B-B14F-4D97-AF65-F5344CB8AC3E}">
        <p14:creationId xmlns:p14="http://schemas.microsoft.com/office/powerpoint/2010/main" val="3580899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Composer Timeline</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Choose one of the composers from the UIL Music Memory List for your grade level.</a:t>
            </a:r>
          </a:p>
          <a:p>
            <a:r>
              <a:rPr lang="en-US" dirty="0"/>
              <a:t>Create a timeline of the life and works of your composer.</a:t>
            </a:r>
          </a:p>
          <a:p>
            <a:r>
              <a:rPr lang="en-US" dirty="0"/>
              <a:t>Include 6-10 facts related to your composer.</a:t>
            </a:r>
          </a:p>
          <a:p>
            <a:r>
              <a:rPr lang="en-US" dirty="0"/>
              <a:t>Use PowerPoint, Word, Prezi, or an online timeline creator such as:</a:t>
            </a:r>
          </a:p>
          <a:p>
            <a:pPr lvl="1">
              <a:buFontTx/>
              <a:buChar char="-"/>
            </a:pPr>
            <a:r>
              <a:rPr lang="en-US" dirty="0">
                <a:hlinkClick r:id="rId2"/>
              </a:rPr>
              <a:t>www.teach-nology.com/web_tools/materials/timeline</a:t>
            </a:r>
            <a:r>
              <a:rPr lang="en-US" dirty="0"/>
              <a:t> </a:t>
            </a:r>
          </a:p>
          <a:p>
            <a:pPr lvl="1">
              <a:buFontTx/>
              <a:buChar char="-"/>
            </a:pPr>
            <a:r>
              <a:rPr lang="en-US" dirty="0">
                <a:hlinkClick r:id="rId3"/>
              </a:rPr>
              <a:t>www.timetoast.com</a:t>
            </a:r>
            <a:r>
              <a:rPr lang="en-US" dirty="0"/>
              <a:t> (free public plan)</a:t>
            </a:r>
          </a:p>
        </p:txBody>
      </p:sp>
      <p:pic>
        <p:nvPicPr>
          <p:cNvPr id="5" name="Picture 4">
            <a:extLst>
              <a:ext uri="{FF2B5EF4-FFF2-40B4-BE49-F238E27FC236}">
                <a16:creationId xmlns:a16="http://schemas.microsoft.com/office/drawing/2014/main" id="{825A43FD-642E-47B8-B572-DEEC9FB4F0F2}"/>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9546551" y="5067309"/>
            <a:ext cx="2004076" cy="1425566"/>
          </a:xfrm>
          <a:prstGeom prst="rect">
            <a:avLst/>
          </a:prstGeom>
        </p:spPr>
      </p:pic>
    </p:spTree>
    <p:extLst>
      <p:ext uri="{BB962C8B-B14F-4D97-AF65-F5344CB8AC3E}">
        <p14:creationId xmlns:p14="http://schemas.microsoft.com/office/powerpoint/2010/main" val="2268371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What’s in a Name?</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Search online for UIL Music Memory composers for your grade level.</a:t>
            </a:r>
          </a:p>
          <a:p>
            <a:r>
              <a:rPr lang="en-US" dirty="0"/>
              <a:t>List each composer’s full name.</a:t>
            </a:r>
          </a:p>
        </p:txBody>
      </p:sp>
      <p:pic>
        <p:nvPicPr>
          <p:cNvPr id="5" name="Picture 4">
            <a:extLst>
              <a:ext uri="{FF2B5EF4-FFF2-40B4-BE49-F238E27FC236}">
                <a16:creationId xmlns:a16="http://schemas.microsoft.com/office/drawing/2014/main" id="{70847B99-3586-44F2-890A-8100DEDC4E4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546551" y="5067309"/>
            <a:ext cx="2004076" cy="1425566"/>
          </a:xfrm>
          <a:prstGeom prst="rect">
            <a:avLst/>
          </a:prstGeom>
        </p:spPr>
      </p:pic>
    </p:spTree>
    <p:extLst>
      <p:ext uri="{BB962C8B-B14F-4D97-AF65-F5344CB8AC3E}">
        <p14:creationId xmlns:p14="http://schemas.microsoft.com/office/powerpoint/2010/main" val="3674477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Where in the World?</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Print a world map, such the one on the following page.</a:t>
            </a:r>
          </a:p>
          <a:p>
            <a:r>
              <a:rPr lang="en-US" dirty="0"/>
              <a:t>Label with a dot and the city and country name where each UIL Music Memory composer for your grade level was born.</a:t>
            </a:r>
          </a:p>
        </p:txBody>
      </p:sp>
    </p:spTree>
    <p:extLst>
      <p:ext uri="{BB962C8B-B14F-4D97-AF65-F5344CB8AC3E}">
        <p14:creationId xmlns:p14="http://schemas.microsoft.com/office/powerpoint/2010/main" val="33228617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2C1CBC-9CC5-4209-891F-16C20D306E71}"/>
              </a:ext>
            </a:extLst>
          </p:cNvPr>
          <p:cNvPicPr>
            <a:picLocks noChangeAspect="1"/>
          </p:cNvPicPr>
          <p:nvPr/>
        </p:nvPicPr>
        <p:blipFill rotWithShape="1">
          <a:blip r:embed="rId2"/>
          <a:srcRect l="18437" t="27593" r="19896" b="13518"/>
          <a:stretch/>
        </p:blipFill>
        <p:spPr>
          <a:xfrm>
            <a:off x="584200" y="419099"/>
            <a:ext cx="10998200" cy="5907817"/>
          </a:xfrm>
          <a:prstGeom prst="rect">
            <a:avLst/>
          </a:prstGeom>
        </p:spPr>
      </p:pic>
      <p:sp>
        <p:nvSpPr>
          <p:cNvPr id="4" name="Title 1">
            <a:extLst>
              <a:ext uri="{FF2B5EF4-FFF2-40B4-BE49-F238E27FC236}">
                <a16:creationId xmlns:a16="http://schemas.microsoft.com/office/drawing/2014/main" id="{537DA2ED-EF21-44AD-AA4C-80746AC9AC02}"/>
              </a:ext>
            </a:extLst>
          </p:cNvPr>
          <p:cNvSpPr txBox="1">
            <a:spLocks/>
          </p:cNvSpPr>
          <p:nvPr/>
        </p:nvSpPr>
        <p:spPr>
          <a:xfrm>
            <a:off x="838200" y="6384925"/>
            <a:ext cx="10515600" cy="3079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400" dirty="0"/>
              <a:t>Map from </a:t>
            </a:r>
            <a:r>
              <a:rPr lang="en-US" sz="1400" dirty="0">
                <a:hlinkClick r:id="rId3"/>
              </a:rPr>
              <a:t>https://www.waterproofpaper.com/printable-maps/world.shtml</a:t>
            </a:r>
            <a:endParaRPr lang="en-US" sz="1400" dirty="0"/>
          </a:p>
        </p:txBody>
      </p:sp>
    </p:spTree>
    <p:extLst>
      <p:ext uri="{BB962C8B-B14F-4D97-AF65-F5344CB8AC3E}">
        <p14:creationId xmlns:p14="http://schemas.microsoft.com/office/powerpoint/2010/main" val="4118328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Lives of the Composers</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Create a timeline containing the lifespans of the UIL Music Memory composers for your grade level.</a:t>
            </a:r>
          </a:p>
          <a:p>
            <a:r>
              <a:rPr lang="en-US" dirty="0"/>
              <a:t>Use paper and pencil or an online timeline generator such as:</a:t>
            </a:r>
          </a:p>
          <a:p>
            <a:pPr lvl="1">
              <a:buFontTx/>
              <a:buChar char="-"/>
            </a:pPr>
            <a:r>
              <a:rPr lang="en-US" dirty="0">
                <a:hlinkClick r:id="rId2"/>
              </a:rPr>
              <a:t>www.officetimeline.com</a:t>
            </a:r>
            <a:endParaRPr lang="en-US" dirty="0"/>
          </a:p>
          <a:p>
            <a:pPr lvl="1">
              <a:buFontTx/>
              <a:buChar char="-"/>
            </a:pPr>
            <a:r>
              <a:rPr lang="en-US" dirty="0">
                <a:hlinkClick r:id="rId3"/>
              </a:rPr>
              <a:t>https://timeline.knightlab.com/</a:t>
            </a:r>
            <a:endParaRPr lang="en-US" dirty="0">
              <a:hlinkClick r:id="rId4"/>
            </a:endParaRPr>
          </a:p>
          <a:p>
            <a:pPr marL="457200" lvl="1" indent="0">
              <a:buNone/>
            </a:pPr>
            <a:endParaRPr lang="en-US" dirty="0"/>
          </a:p>
          <a:p>
            <a:pPr lvl="1">
              <a:buFont typeface="Courier New" panose="02070309020205020404" pitchFamily="49" charset="0"/>
              <a:buChar char="o"/>
            </a:pPr>
            <a:endParaRPr lang="en-US" dirty="0"/>
          </a:p>
          <a:p>
            <a:endParaRPr lang="en-US" dirty="0"/>
          </a:p>
        </p:txBody>
      </p:sp>
      <p:pic>
        <p:nvPicPr>
          <p:cNvPr id="4" name="Picture 3">
            <a:extLst>
              <a:ext uri="{FF2B5EF4-FFF2-40B4-BE49-F238E27FC236}">
                <a16:creationId xmlns:a16="http://schemas.microsoft.com/office/drawing/2014/main" id="{F4732B80-0CBF-4579-8BDD-22ED62E3DBAA}"/>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9546551" y="5067309"/>
            <a:ext cx="2004076" cy="1425566"/>
          </a:xfrm>
          <a:prstGeom prst="rect">
            <a:avLst/>
          </a:prstGeom>
        </p:spPr>
      </p:pic>
    </p:spTree>
    <p:extLst>
      <p:ext uri="{BB962C8B-B14F-4D97-AF65-F5344CB8AC3E}">
        <p14:creationId xmlns:p14="http://schemas.microsoft.com/office/powerpoint/2010/main" val="179787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Musical Prodigies</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Define “musical prodigy.”</a:t>
            </a:r>
          </a:p>
          <a:p>
            <a:r>
              <a:rPr lang="en-US" dirty="0"/>
              <a:t>Write the names of the musical prodigies on the UIL Music Memory list for your grade level.</a:t>
            </a:r>
          </a:p>
          <a:p>
            <a:r>
              <a:rPr lang="en-US" dirty="0"/>
              <a:t>Research musical prodigies alive today. On a piece of paper write the names of 2-3 sentences about three musical prodigies alive today. </a:t>
            </a:r>
          </a:p>
        </p:txBody>
      </p:sp>
      <p:pic>
        <p:nvPicPr>
          <p:cNvPr id="4" name="Picture 3">
            <a:extLst>
              <a:ext uri="{FF2B5EF4-FFF2-40B4-BE49-F238E27FC236}">
                <a16:creationId xmlns:a16="http://schemas.microsoft.com/office/drawing/2014/main" id="{A63ECCCF-A3C8-4941-9AD8-45B334F9372E}"/>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546551" y="5067309"/>
            <a:ext cx="2004076" cy="1425566"/>
          </a:xfrm>
          <a:prstGeom prst="rect">
            <a:avLst/>
          </a:prstGeom>
        </p:spPr>
      </p:pic>
    </p:spTree>
    <p:extLst>
      <p:ext uri="{BB962C8B-B14F-4D97-AF65-F5344CB8AC3E}">
        <p14:creationId xmlns:p14="http://schemas.microsoft.com/office/powerpoint/2010/main" val="3103415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95CA8-F4A2-48F5-80DD-8A09A6956034}"/>
              </a:ext>
            </a:extLst>
          </p:cNvPr>
          <p:cNvSpPr>
            <a:spLocks noGrp="1"/>
          </p:cNvSpPr>
          <p:nvPr>
            <p:ph type="title"/>
          </p:nvPr>
        </p:nvSpPr>
        <p:spPr/>
        <p:txBody>
          <a:bodyPr/>
          <a:lstStyle/>
          <a:p>
            <a:r>
              <a:rPr lang="en-US" dirty="0"/>
              <a:t>Composers and Events</a:t>
            </a:r>
          </a:p>
        </p:txBody>
      </p:sp>
      <p:sp>
        <p:nvSpPr>
          <p:cNvPr id="3" name="Content Placeholder 2">
            <a:extLst>
              <a:ext uri="{FF2B5EF4-FFF2-40B4-BE49-F238E27FC236}">
                <a16:creationId xmlns:a16="http://schemas.microsoft.com/office/drawing/2014/main" id="{5C231A40-3EEC-4BED-9569-1D9310AEB8A9}"/>
              </a:ext>
            </a:extLst>
          </p:cNvPr>
          <p:cNvSpPr>
            <a:spLocks noGrp="1"/>
          </p:cNvSpPr>
          <p:nvPr>
            <p:ph idx="1"/>
          </p:nvPr>
        </p:nvSpPr>
        <p:spPr/>
        <p:txBody>
          <a:bodyPr/>
          <a:lstStyle/>
          <a:p>
            <a:r>
              <a:rPr lang="en-US" dirty="0"/>
              <a:t>Choose one of the composers on the UIL Music Memory list for your grade level. In a computer search engine, type “major world events” and the composer’s birth and death years (i.e., major world events 1685-1750).</a:t>
            </a:r>
          </a:p>
          <a:p>
            <a:r>
              <a:rPr lang="en-US" dirty="0"/>
              <a:t>Write the name of the composer, birth and death years, and at least five major world events that occurred during that composer’s life.</a:t>
            </a:r>
          </a:p>
        </p:txBody>
      </p:sp>
      <p:pic>
        <p:nvPicPr>
          <p:cNvPr id="4" name="Picture 3">
            <a:extLst>
              <a:ext uri="{FF2B5EF4-FFF2-40B4-BE49-F238E27FC236}">
                <a16:creationId xmlns:a16="http://schemas.microsoft.com/office/drawing/2014/main" id="{CA84CF2A-6612-4D05-B530-A0C96E141215}"/>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546551" y="5067309"/>
            <a:ext cx="2004076" cy="1425566"/>
          </a:xfrm>
          <a:prstGeom prst="rect">
            <a:avLst/>
          </a:prstGeom>
        </p:spPr>
      </p:pic>
    </p:spTree>
    <p:extLst>
      <p:ext uri="{BB962C8B-B14F-4D97-AF65-F5344CB8AC3E}">
        <p14:creationId xmlns:p14="http://schemas.microsoft.com/office/powerpoint/2010/main" val="27163036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298</TotalTime>
  <Words>591</Words>
  <Application>Microsoft Office PowerPoint</Application>
  <PresentationFormat>Widescreen</PresentationFormat>
  <Paragraphs>74</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Courier New</vt:lpstr>
      <vt:lpstr>Office Theme</vt:lpstr>
      <vt:lpstr>  Composer Choice Board</vt:lpstr>
      <vt:lpstr>UIL Music Memory Composers</vt:lpstr>
      <vt:lpstr>Composer Timeline</vt:lpstr>
      <vt:lpstr>What’s in a Name?</vt:lpstr>
      <vt:lpstr>Where in the World?</vt:lpstr>
      <vt:lpstr>PowerPoint Presentation</vt:lpstr>
      <vt:lpstr>Lives of the Composers</vt:lpstr>
      <vt:lpstr>Musical Prodigies</vt:lpstr>
      <vt:lpstr>Composers and Events</vt:lpstr>
      <vt:lpstr>Composer Connections</vt:lpstr>
      <vt:lpstr>Composers and Science</vt:lpstr>
      <vt:lpstr>Composers and Politics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Composer Choice Board</dc:title>
  <dc:creator>Phyllis Thomas</dc:creator>
  <cp:lastModifiedBy>Phyllis Thomas</cp:lastModifiedBy>
  <cp:revision>14</cp:revision>
  <dcterms:created xsi:type="dcterms:W3CDTF">2020-08-13T22:41:44Z</dcterms:created>
  <dcterms:modified xsi:type="dcterms:W3CDTF">2024-08-03T16:58:43Z</dcterms:modified>
</cp:coreProperties>
</file>